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handoutMasterIdLst>
    <p:handoutMasterId r:id="rId13"/>
  </p:handoutMasterIdLst>
  <p:sldIdLst>
    <p:sldId id="256" r:id="rId3"/>
    <p:sldId id="281" r:id="rId5"/>
    <p:sldId id="257" r:id="rId6"/>
    <p:sldId id="259" r:id="rId7"/>
    <p:sldId id="258" r:id="rId8"/>
    <p:sldId id="285" r:id="rId9"/>
    <p:sldId id="286" r:id="rId10"/>
    <p:sldId id="287" r:id="rId11"/>
    <p:sldId id="289" r:id="rId12"/>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15" d="100"/>
          <a:sy n="115" d="100"/>
        </p:scale>
        <p:origin x="514" y="178"/>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gs" Target="tags/tag2.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handoutMaster" Target="handoutMasters/handoutMaster1.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3443B8-F738-47BE-8E21-93648B21683B}" type="datetime1">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576F235-B32E-4383-8D3E-EBE2D3E8B3FA}"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ftr="0" dt="0"/>
</p:handoutMaster>
</file>

<file path=ppt/media/>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09B6-A730-41B2-BCB6-6008B343C44D}" type="datetime1">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4FE7E4-674D-44BB-B929-BE3DB2ECA014}"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F607385-A36C-48B9-AEE1-4178EA818E3B}"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202C22A-6086-49F9-8C10-8C6491415E0E}"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A220A91-81AC-4717-AD2B-3747F7AEBA90}"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7A92F04-D235-4A1C-B5D1-22A49D1AC696}"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92F15530-DA35-45C8-AA01-A27EF1DC9B6B}" type="datetime1">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14EC6C5A-9E6E-4472-A1E5-910DA74A5E37}" type="datetime1">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8AC20D78-9693-4269-8641-6E2B65176D98}" type="datetime1">
              <a:rPr lang="zh-CN" altLang="en-US" smtClean="0"/>
            </a:fld>
            <a:endParaRPr lang="zh-CN" altLang="en-US"/>
          </a:p>
        </p:txBody>
      </p:sp>
      <p:sp>
        <p:nvSpPr>
          <p:cNvPr id="8" name="页脚占位符 7"/>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9" name="灯片编号占位符 8"/>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0407F17-7172-4B35-A181-BDDAB979DF17}" type="datetime1">
              <a:rPr lang="zh-CN" altLang="en-US" smtClean="0"/>
            </a:fld>
            <a:endParaRPr lang="zh-CN" altLang="en-US"/>
          </a:p>
        </p:txBody>
      </p:sp>
      <p:sp>
        <p:nvSpPr>
          <p:cNvPr id="4" name="页脚占位符 3"/>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5" name="灯片编号占位符 4"/>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0340A97-AA38-4DF0-83CC-52DC0B019B5B}" type="datetime1">
              <a:rPr lang="zh-CN" altLang="en-US" smtClean="0"/>
            </a:fld>
            <a:endParaRPr lang="zh-CN" altLang="en-US"/>
          </a:p>
        </p:txBody>
      </p:sp>
      <p:sp>
        <p:nvSpPr>
          <p:cNvPr id="3" name="页脚占位符 2"/>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4" name="灯片编号占位符 3"/>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F2DFFE9-9CA4-485E-AB0F-7005AC8D11A5}" type="datetime1">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19FE2B2-6902-4251-8C86-AA5CFA87CE17}" type="datetime1">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25CCE73-B7C5-4FE6-AB93-9C9720F5E75A}"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F2AC802-D7B1-4CA2-9B2C-EF297C9AA1C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jpe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9.png"/><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tags" Target="../tags/tag1.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0" y="1"/>
            <a:ext cx="12192000" cy="6857999"/>
          </a:xfrm>
          <a:prstGeom prst="rect">
            <a:avLst/>
          </a:prstGeom>
        </p:spPr>
      </p:pic>
      <p:pic>
        <p:nvPicPr>
          <p:cNvPr id="5" name="图片 4"/>
          <p:cNvPicPr>
            <a:picLocks noChangeAspect="1"/>
          </p:cNvPicPr>
          <p:nvPr/>
        </p:nvPicPr>
        <p:blipFill>
          <a:blip r:embed="rId2"/>
          <a:stretch>
            <a:fillRect/>
          </a:stretch>
        </p:blipFill>
        <p:spPr>
          <a:xfrm>
            <a:off x="0" y="0"/>
            <a:ext cx="12182535" cy="6858000"/>
          </a:xfrm>
          <a:prstGeom prst="rect">
            <a:avLst/>
          </a:prstGeom>
        </p:spPr>
      </p:pic>
      <p:pic>
        <p:nvPicPr>
          <p:cNvPr id="8" name="图片 7"/>
          <p:cNvPicPr>
            <a:picLocks noChangeAspect="1"/>
          </p:cNvPicPr>
          <p:nvPr/>
        </p:nvPicPr>
        <p:blipFill>
          <a:blip r:embed="rId3"/>
          <a:stretch>
            <a:fillRect/>
          </a:stretch>
        </p:blipFill>
        <p:spPr>
          <a:xfrm>
            <a:off x="3930047" y="5163931"/>
            <a:ext cx="4322439" cy="371888"/>
          </a:xfrm>
          <a:prstGeom prst="rect">
            <a:avLst/>
          </a:prstGeom>
        </p:spPr>
      </p:pic>
      <p:pic>
        <p:nvPicPr>
          <p:cNvPr id="7" name="图片 6"/>
          <p:cNvPicPr>
            <a:picLocks noChangeAspect="1"/>
          </p:cNvPicPr>
          <p:nvPr/>
        </p:nvPicPr>
        <p:blipFill>
          <a:blip r:embed="rId4"/>
          <a:stretch>
            <a:fillRect/>
          </a:stretch>
        </p:blipFill>
        <p:spPr>
          <a:xfrm>
            <a:off x="5053493" y="732521"/>
            <a:ext cx="2085013" cy="2085013"/>
          </a:xfrm>
          <a:prstGeom prst="rect">
            <a:avLst/>
          </a:prstGeom>
        </p:spPr>
      </p:pic>
      <p:sp>
        <p:nvSpPr>
          <p:cNvPr id="2" name="标题 1"/>
          <p:cNvSpPr>
            <a:spLocks noGrp="1"/>
          </p:cNvSpPr>
          <p:nvPr>
            <p:ph type="ctrTitle"/>
          </p:nvPr>
        </p:nvSpPr>
        <p:spPr>
          <a:xfrm>
            <a:off x="1524000" y="2926960"/>
            <a:ext cx="9144000" cy="1304282"/>
          </a:xfrm>
        </p:spPr>
        <p:txBody>
          <a:bodyPr>
            <a:noAutofit/>
          </a:bodyPr>
          <a:lstStyle/>
          <a:p>
            <a:r>
              <a:rPr lang="en-US" altLang="zh-CN" sz="3200" dirty="0">
                <a:solidFill>
                  <a:schemeClr val="bg1"/>
                </a:solidFill>
                <a:latin typeface="Times New Roman" panose="02020603050405020304" pitchFamily="18" charset="0"/>
                <a:ea typeface="+mn-ea"/>
                <a:cs typeface="Times New Roman" panose="02020603050405020304" pitchFamily="18" charset="0"/>
              </a:rPr>
              <a:t>Not-a-Diagnosis——</a:t>
            </a:r>
            <a:r>
              <a:rPr lang="zh-CN" altLang="en-US" sz="3200" dirty="0">
                <a:solidFill>
                  <a:schemeClr val="bg1"/>
                </a:solidFill>
                <a:latin typeface="Times New Roman" panose="02020603050405020304" pitchFamily="18" charset="0"/>
                <a:ea typeface="+mn-ea"/>
                <a:cs typeface="Times New Roman" panose="02020603050405020304" pitchFamily="18" charset="0"/>
              </a:rPr>
              <a:t>基于</a:t>
            </a:r>
            <a:r>
              <a:rPr lang="en-US" altLang="zh-CN" sz="3200" dirty="0">
                <a:solidFill>
                  <a:schemeClr val="bg1"/>
                </a:solidFill>
                <a:latin typeface="Times New Roman" panose="02020603050405020304" pitchFamily="18" charset="0"/>
                <a:ea typeface="+mn-ea"/>
                <a:cs typeface="Times New Roman" panose="02020603050405020304" pitchFamily="18" charset="0"/>
              </a:rPr>
              <a:t>3D ResNet </a:t>
            </a:r>
            <a:r>
              <a:rPr lang="zh-CN" altLang="en-US" sz="3200" dirty="0">
                <a:solidFill>
                  <a:schemeClr val="bg1"/>
                </a:solidFill>
                <a:latin typeface="Times New Roman" panose="02020603050405020304" pitchFamily="18" charset="0"/>
                <a:ea typeface="+mn-ea"/>
                <a:cs typeface="Times New Roman" panose="02020603050405020304" pitchFamily="18" charset="0"/>
              </a:rPr>
              <a:t>的肺结节良恶性辅助判别模型</a:t>
            </a:r>
            <a:endParaRPr lang="zh-CN" altLang="en-US" sz="3200" dirty="0">
              <a:solidFill>
                <a:schemeClr val="bg1"/>
              </a:solidFill>
              <a:latin typeface="Times New Roman" panose="02020603050405020304" pitchFamily="18" charset="0"/>
              <a:ea typeface="+mn-ea"/>
              <a:cs typeface="Times New Roman" panose="02020603050405020304" pitchFamily="18" charset="0"/>
            </a:endParaRPr>
          </a:p>
        </p:txBody>
      </p:sp>
      <p:sp>
        <p:nvSpPr>
          <p:cNvPr id="3" name="副标题 2"/>
          <p:cNvSpPr>
            <a:spLocks noGrp="1"/>
          </p:cNvSpPr>
          <p:nvPr>
            <p:ph type="subTitle" idx="1"/>
          </p:nvPr>
        </p:nvSpPr>
        <p:spPr>
          <a:xfrm>
            <a:off x="1524000" y="4417880"/>
            <a:ext cx="9144000" cy="698156"/>
          </a:xfrm>
        </p:spPr>
        <p:txBody>
          <a:bodyPr>
            <a:normAutofit/>
          </a:bodyPr>
          <a:lstStyle/>
          <a:p>
            <a:r>
              <a:rPr lang="en-US" altLang="zh-CN" sz="1600" dirty="0">
                <a:solidFill>
                  <a:prstClr val="white"/>
                </a:solidFill>
                <a:cs typeface="+mn-ea"/>
              </a:rPr>
              <a:t>2025/12/17</a:t>
            </a:r>
            <a:endParaRPr lang="en-US" altLang="zh-CN" sz="1600" dirty="0">
              <a:solidFill>
                <a:prstClr val="white"/>
              </a:solidFill>
              <a:cs typeface="+mn-ea"/>
            </a:endParaRPr>
          </a:p>
          <a:p>
            <a:r>
              <a:rPr lang="zh-CN" altLang="en-US" sz="1600" dirty="0">
                <a:solidFill>
                  <a:prstClr val="white"/>
                </a:solidFill>
                <a:cs typeface="+mn-ea"/>
              </a:rPr>
              <a:t>宋浩宇</a:t>
            </a:r>
            <a:r>
              <a:rPr lang="en-US" altLang="zh-CN" sz="1600" dirty="0">
                <a:solidFill>
                  <a:prstClr val="white"/>
                </a:solidFill>
                <a:cs typeface="+mn-ea"/>
              </a:rPr>
              <a:t>/202300130183</a:t>
            </a:r>
            <a:endParaRPr lang="en-US" altLang="zh-CN" sz="1600" dirty="0">
              <a:solidFill>
                <a:prstClr val="white"/>
              </a:solidFill>
              <a:cs typeface="+mn-ea"/>
            </a:endParaRPr>
          </a:p>
        </p:txBody>
      </p:sp>
    </p:spTree>
  </p:cSld>
  <p:clrMapOvr>
    <a:masterClrMapping/>
  </p:clrMapOvr>
  <p:transition>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anim calcmode="lin" valueType="num">
                                      <p:cBhvr>
                                        <p:cTn id="14" dur="500" fill="hold"/>
                                        <p:tgtEl>
                                          <p:spTgt spid="8"/>
                                        </p:tgtEl>
                                        <p:attrNameLst>
                                          <p:attrName>ppt_x</p:attrName>
                                        </p:attrNameLst>
                                      </p:cBhvr>
                                      <p:tavLst>
                                        <p:tav tm="0">
                                          <p:val>
                                            <p:strVal val="#ppt_x"/>
                                          </p:val>
                                        </p:tav>
                                        <p:tav tm="100000">
                                          <p:val>
                                            <p:strVal val="#ppt_x"/>
                                          </p:val>
                                        </p:tav>
                                      </p:tavLst>
                                    </p:anim>
                                    <p:anim calcmode="lin" valueType="num">
                                      <p:cBhvr>
                                        <p:cTn id="15" dur="5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2"/>
                                        </p:tgtEl>
                                        <p:attrNameLst>
                                          <p:attrName>style.visibility</p:attrName>
                                        </p:attrNameLst>
                                      </p:cBhvr>
                                      <p:to>
                                        <p:strVal val="visible"/>
                                      </p:to>
                                    </p:set>
                                    <p:anim calcmode="lin" valueType="num">
                                      <p:cBhvr>
                                        <p:cTn id="19" dur="25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20" dur="250" fill="hold"/>
                                        <p:tgtEl>
                                          <p:spTgt spid="2"/>
                                        </p:tgtEl>
                                        <p:attrNameLst>
                                          <p:attrName>ppt_y</p:attrName>
                                        </p:attrNameLst>
                                      </p:cBhvr>
                                      <p:tavLst>
                                        <p:tav tm="0">
                                          <p:val>
                                            <p:strVal val="#ppt_y"/>
                                          </p:val>
                                        </p:tav>
                                        <p:tav tm="100000">
                                          <p:val>
                                            <p:strVal val="#ppt_y"/>
                                          </p:val>
                                        </p:tav>
                                      </p:tavLst>
                                    </p:anim>
                                    <p:anim calcmode="lin" valueType="num">
                                      <p:cBhvr>
                                        <p:cTn id="21" dur="25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22" dur="25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23" dur="250" tmFilter="0,0; .5, 1; 1, 1"/>
                                        <p:tgtEl>
                                          <p:spTgt spid="2"/>
                                        </p:tgtEl>
                                      </p:cBhvr>
                                    </p:animEffect>
                                  </p:childTnLst>
                                </p:cTn>
                              </p:par>
                            </p:childTnLst>
                          </p:cTn>
                        </p:par>
                        <p:par>
                          <p:cTn id="24" fill="hold">
                            <p:stCondLst>
                              <p:cond delay="2275"/>
                            </p:stCondLst>
                            <p:childTnLst>
                              <p:par>
                                <p:cTn id="25" presetID="47" presetClass="entr" presetSubtype="0" fill="hold" grpId="0" nodeType="after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anim calcmode="lin" valueType="num">
                                      <p:cBhvr>
                                        <p:cTn id="2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9" dur="500" fill="hold"/>
                                        <p:tgtEl>
                                          <p:spTgt spid="3">
                                            <p:txEl>
                                              <p:pRg st="0" end="0"/>
                                            </p:txEl>
                                          </p:spTgt>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3">
                                            <p:txEl>
                                              <p:pRg st="1" end="1"/>
                                            </p:txEl>
                                          </p:spTgt>
                                        </p:tgtEl>
                                        <p:attrNameLst>
                                          <p:attrName>style.visibility</p:attrName>
                                        </p:attrNameLst>
                                      </p:cBhvr>
                                      <p:to>
                                        <p:strVal val="visible"/>
                                      </p:to>
                                    </p:set>
                                    <p:animEffect transition="in" filter="fade">
                                      <p:cBhvr>
                                        <p:cTn id="32" dur="500"/>
                                        <p:tgtEl>
                                          <p:spTgt spid="3">
                                            <p:txEl>
                                              <p:pRg st="1" end="1"/>
                                            </p:txEl>
                                          </p:spTgt>
                                        </p:tgtEl>
                                      </p:cBhvr>
                                    </p:animEffect>
                                    <p:anim calcmode="lin" valueType="num">
                                      <p:cBhvr>
                                        <p:cTn id="3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34"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0" y="1"/>
            <a:ext cx="12192000" cy="6857999"/>
          </a:xfrm>
          <a:prstGeom prst="rect">
            <a:avLst/>
          </a:prstGeom>
        </p:spPr>
      </p:pic>
      <p:pic>
        <p:nvPicPr>
          <p:cNvPr id="5" name="图片 4"/>
          <p:cNvPicPr>
            <a:picLocks noChangeAspect="1"/>
          </p:cNvPicPr>
          <p:nvPr/>
        </p:nvPicPr>
        <p:blipFill>
          <a:blip r:embed="rId2"/>
          <a:stretch>
            <a:fillRect/>
          </a:stretch>
        </p:blipFill>
        <p:spPr>
          <a:xfrm>
            <a:off x="0" y="0"/>
            <a:ext cx="12182535" cy="6858000"/>
          </a:xfrm>
          <a:prstGeom prst="rect">
            <a:avLst/>
          </a:prstGeom>
        </p:spPr>
      </p:pic>
      <p:sp>
        <p:nvSpPr>
          <p:cNvPr id="10" name="文本框 9"/>
          <p:cNvSpPr txBox="1"/>
          <p:nvPr/>
        </p:nvSpPr>
        <p:spPr>
          <a:xfrm>
            <a:off x="609248" y="244387"/>
            <a:ext cx="11170508" cy="6062345"/>
          </a:xfrm>
          <a:prstGeom prst="rect">
            <a:avLst/>
          </a:prstGeom>
          <a:noFill/>
        </p:spPr>
        <p:txBody>
          <a:bodyPr wrap="square" rtlCol="0">
            <a:sp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Content</a:t>
            </a:r>
            <a:r>
              <a:rPr lang="en-US" altLang="zh-CN" sz="4000" dirty="0">
                <a:solidFill>
                  <a:schemeClr val="bg1"/>
                </a:solidFill>
                <a:latin typeface="Times New Roman" panose="02020603050405020304" pitchFamily="18" charset="0"/>
                <a:cs typeface="Times New Roman" panose="02020603050405020304" pitchFamily="18" charset="0"/>
              </a:rPr>
              <a:t>:</a:t>
            </a:r>
            <a:endParaRPr lang="en-US" altLang="zh-CN" sz="4000" dirty="0">
              <a:solidFill>
                <a:schemeClr val="bg1"/>
              </a:solidFill>
              <a:latin typeface="Times New Roman" panose="02020603050405020304" pitchFamily="18" charset="0"/>
              <a:cs typeface="Times New Roman" panose="02020603050405020304" pitchFamily="18" charset="0"/>
            </a:endParaRPr>
          </a:p>
          <a:p>
            <a:endParaRPr lang="en-US" altLang="zh-CN" dirty="0"/>
          </a:p>
          <a:p>
            <a:r>
              <a:rPr lang="en-US" altLang="zh-CN" sz="2400" dirty="0">
                <a:solidFill>
                  <a:schemeClr val="bg1"/>
                </a:solidFill>
              </a:rPr>
              <a:t>1.</a:t>
            </a:r>
            <a:r>
              <a:rPr lang="en-US" altLang="zh-CN" sz="2400" b="1" dirty="0">
                <a:solidFill>
                  <a:schemeClr val="bg1"/>
                </a:solidFill>
                <a:latin typeface="Times New Roman" panose="02020603050405020304" pitchFamily="18" charset="0"/>
                <a:cs typeface="Times New Roman" panose="02020603050405020304" pitchFamily="18" charset="0"/>
              </a:rPr>
              <a:t> Introduction </a:t>
            </a:r>
            <a:r>
              <a:rPr lang="en-US" altLang="zh-CN" sz="2400" dirty="0">
                <a:solidFill>
                  <a:schemeClr val="bg1"/>
                </a:solidFill>
                <a:latin typeface="Times New Roman" panose="02020603050405020304" pitchFamily="18" charset="0"/>
                <a:cs typeface="Times New Roman" panose="02020603050405020304" pitchFamily="18" charset="0"/>
              </a:rPr>
              <a:t>: </a:t>
            </a:r>
            <a:r>
              <a:rPr lang="zh-CN" altLang="en-US" sz="2400" dirty="0">
                <a:solidFill>
                  <a:schemeClr val="bg1"/>
                </a:solidFill>
              </a:rPr>
              <a:t>本项目旨在利用</a:t>
            </a:r>
            <a:r>
              <a:rPr lang="en-US" altLang="zh-CN" sz="2400" dirty="0">
                <a:solidFill>
                  <a:schemeClr val="bg1"/>
                </a:solidFill>
              </a:rPr>
              <a:t> 3D </a:t>
            </a:r>
            <a:r>
              <a:rPr lang="zh-CN" altLang="en-US" sz="2400" dirty="0">
                <a:solidFill>
                  <a:schemeClr val="bg1"/>
                </a:solidFill>
              </a:rPr>
              <a:t>深度学习模型对肺结节</a:t>
            </a:r>
            <a:r>
              <a:rPr lang="en-US" altLang="zh-CN" sz="2400" dirty="0">
                <a:solidFill>
                  <a:schemeClr val="bg1"/>
                </a:solidFill>
              </a:rPr>
              <a:t> CT Patch </a:t>
            </a:r>
            <a:r>
              <a:rPr lang="zh-CN" altLang="en-US" sz="2400" dirty="0">
                <a:solidFill>
                  <a:schemeClr val="bg1"/>
                </a:solidFill>
              </a:rPr>
              <a:t>进行良恶性分类，并输出恶性概率作为辅助参考</a:t>
            </a:r>
            <a:endParaRPr lang="zh-CN" altLang="en-US" sz="2400" dirty="0">
              <a:solidFill>
                <a:schemeClr val="bg1"/>
              </a:solidFill>
            </a:endParaRPr>
          </a:p>
          <a:p>
            <a:endParaRPr lang="en-US" altLang="zh-CN" sz="2400" dirty="0">
              <a:solidFill>
                <a:schemeClr val="bg1"/>
              </a:solidFill>
            </a:endParaRPr>
          </a:p>
          <a:p>
            <a:r>
              <a:rPr lang="en-US" altLang="zh-CN" sz="2400" dirty="0">
                <a:solidFill>
                  <a:schemeClr val="bg1"/>
                </a:solidFill>
              </a:rPr>
              <a:t>2. </a:t>
            </a:r>
            <a:r>
              <a:rPr lang="en-US" altLang="zh-CN" sz="2400" b="1" dirty="0">
                <a:solidFill>
                  <a:schemeClr val="bg1"/>
                </a:solidFill>
                <a:latin typeface="Times New Roman" panose="02020603050405020304" pitchFamily="18" charset="0"/>
                <a:cs typeface="Times New Roman" panose="02020603050405020304" pitchFamily="18" charset="0"/>
              </a:rPr>
              <a:t>Method </a:t>
            </a:r>
            <a:r>
              <a:rPr lang="en-US" altLang="zh-CN" sz="2400" dirty="0">
                <a:solidFill>
                  <a:schemeClr val="bg1"/>
                </a:solidFill>
                <a:latin typeface="Times New Roman" panose="02020603050405020304" pitchFamily="18" charset="0"/>
                <a:cs typeface="Times New Roman" panose="02020603050405020304" pitchFamily="18" charset="0"/>
              </a:rPr>
              <a:t>:</a:t>
            </a:r>
            <a:r>
              <a:rPr lang="en-US" altLang="zh-CN" sz="2400" b="1" dirty="0">
                <a:solidFill>
                  <a:schemeClr val="bg1"/>
                </a:solidFill>
                <a:latin typeface="Times New Roman" panose="02020603050405020304" pitchFamily="18" charset="0"/>
                <a:cs typeface="Times New Roman" panose="02020603050405020304" pitchFamily="18" charset="0"/>
              </a:rPr>
              <a:t> </a:t>
            </a:r>
            <a:r>
              <a:rPr lang="zh-CN" altLang="en-US" sz="2400" dirty="0">
                <a:solidFill>
                  <a:schemeClr val="bg1"/>
                </a:solidFill>
              </a:rPr>
              <a:t>我基于</a:t>
            </a:r>
            <a:r>
              <a:rPr lang="en-US" altLang="zh-CN" sz="2400" dirty="0">
                <a:solidFill>
                  <a:schemeClr val="bg1"/>
                </a:solidFill>
              </a:rPr>
              <a:t> LIDC-IDRI </a:t>
            </a:r>
            <a:r>
              <a:rPr lang="zh-CN" altLang="en-US" sz="2400" dirty="0">
                <a:solidFill>
                  <a:schemeClr val="bg1"/>
                </a:solidFill>
              </a:rPr>
              <a:t>数据集构建了三维肺结节</a:t>
            </a:r>
            <a:r>
              <a:rPr lang="en-US" altLang="zh-CN" sz="2400" dirty="0">
                <a:solidFill>
                  <a:schemeClr val="bg1"/>
                </a:solidFill>
              </a:rPr>
              <a:t> Patch </a:t>
            </a:r>
            <a:r>
              <a:rPr lang="zh-CN" altLang="en-US" sz="2400" dirty="0">
                <a:solidFill>
                  <a:schemeClr val="bg1"/>
                </a:solidFill>
              </a:rPr>
              <a:t>数据，并设计了</a:t>
            </a:r>
            <a:r>
              <a:rPr lang="en-US" altLang="zh-CN" sz="2400" dirty="0">
                <a:solidFill>
                  <a:schemeClr val="bg1"/>
                </a:solidFill>
              </a:rPr>
              <a:t> 3D CNN </a:t>
            </a:r>
            <a:r>
              <a:rPr lang="zh-CN" altLang="en-US" sz="2400" dirty="0">
                <a:solidFill>
                  <a:schemeClr val="bg1"/>
                </a:solidFill>
              </a:rPr>
              <a:t>与</a:t>
            </a:r>
            <a:r>
              <a:rPr lang="en-US" altLang="zh-CN" sz="2400" dirty="0">
                <a:solidFill>
                  <a:schemeClr val="bg1"/>
                </a:solidFill>
              </a:rPr>
              <a:t> 3D ResNet </a:t>
            </a:r>
            <a:r>
              <a:rPr lang="zh-CN" altLang="en-US" sz="2400" dirty="0">
                <a:solidFill>
                  <a:schemeClr val="bg1"/>
                </a:solidFill>
              </a:rPr>
              <a:t>模型进行对比实验。</a:t>
            </a:r>
            <a:r>
              <a:rPr lang="en-US" altLang="zh-CN" sz="2400" dirty="0">
                <a:solidFill>
                  <a:schemeClr val="bg1"/>
                </a:solidFill>
              </a:rPr>
              <a:t>	</a:t>
            </a:r>
            <a:endParaRPr lang="en-US" altLang="zh-CN" sz="2400" dirty="0">
              <a:solidFill>
                <a:schemeClr val="bg1"/>
              </a:solidFill>
            </a:endParaRPr>
          </a:p>
          <a:p>
            <a:endParaRPr lang="en-US" altLang="zh-CN" sz="2400" dirty="0">
              <a:solidFill>
                <a:schemeClr val="bg1"/>
              </a:solidFill>
            </a:endParaRPr>
          </a:p>
          <a:p>
            <a:r>
              <a:rPr lang="en-US" altLang="zh-CN" sz="2400" dirty="0">
                <a:solidFill>
                  <a:schemeClr val="bg1"/>
                </a:solidFill>
              </a:rPr>
              <a:t>3. </a:t>
            </a:r>
            <a:r>
              <a:rPr lang="en-US" altLang="zh-CN" sz="2400" b="1" dirty="0">
                <a:solidFill>
                  <a:schemeClr val="bg1"/>
                </a:solidFill>
                <a:latin typeface="Times New Roman" panose="02020603050405020304" pitchFamily="18" charset="0"/>
                <a:cs typeface="Times New Roman" panose="02020603050405020304" pitchFamily="18" charset="0"/>
              </a:rPr>
              <a:t>Result </a:t>
            </a:r>
            <a:r>
              <a:rPr lang="en-US" altLang="zh-CN" sz="2400" dirty="0">
                <a:solidFill>
                  <a:schemeClr val="bg1"/>
                </a:solidFill>
              </a:rPr>
              <a:t>: </a:t>
            </a:r>
            <a:r>
              <a:rPr lang="zh-CN" altLang="en-US" sz="2400" dirty="0">
                <a:solidFill>
                  <a:schemeClr val="bg1"/>
                </a:solidFill>
              </a:rPr>
              <a:t>实验结果表明，</a:t>
            </a:r>
            <a:r>
              <a:rPr lang="en-US" altLang="zh-CN" sz="2400" dirty="0">
                <a:solidFill>
                  <a:schemeClr val="bg1"/>
                </a:solidFill>
              </a:rPr>
              <a:t>3D ResNet </a:t>
            </a:r>
            <a:r>
              <a:rPr lang="zh-CN" altLang="en-US" sz="2400" dirty="0">
                <a:solidFill>
                  <a:schemeClr val="bg1"/>
                </a:solidFill>
              </a:rPr>
              <a:t>在该子集上取得了较高的分类性能与良好的区分能力。</a:t>
            </a:r>
            <a:endParaRPr lang="zh-CN" altLang="en-US" sz="2400" dirty="0">
              <a:solidFill>
                <a:schemeClr val="bg1"/>
              </a:solidFill>
            </a:endParaRPr>
          </a:p>
          <a:p>
            <a:endParaRPr lang="en-US" altLang="zh-CN" sz="2400" dirty="0">
              <a:solidFill>
                <a:schemeClr val="bg1"/>
              </a:solidFill>
            </a:endParaRPr>
          </a:p>
          <a:p>
            <a:r>
              <a:rPr lang="en-US" altLang="zh-CN" sz="2400" dirty="0">
                <a:solidFill>
                  <a:schemeClr val="bg1"/>
                </a:solidFill>
              </a:rPr>
              <a:t>4. </a:t>
            </a:r>
            <a:r>
              <a:rPr lang="en-US" altLang="zh-CN" sz="2400" b="1" dirty="0">
                <a:solidFill>
                  <a:schemeClr val="bg1"/>
                </a:solidFill>
                <a:latin typeface="Times New Roman" panose="02020603050405020304" pitchFamily="18" charset="0"/>
                <a:cs typeface="Times New Roman" panose="02020603050405020304" pitchFamily="18" charset="0"/>
              </a:rPr>
              <a:t>Discussion</a:t>
            </a:r>
            <a:r>
              <a:rPr lang="en-US" altLang="zh-CN" sz="2400" dirty="0">
                <a:solidFill>
                  <a:schemeClr val="bg1"/>
                </a:solidFill>
              </a:rPr>
              <a:t> : </a:t>
            </a:r>
            <a:r>
              <a:rPr lang="zh-CN" altLang="en-US" sz="2400" dirty="0">
                <a:solidFill>
                  <a:schemeClr val="bg1"/>
                </a:solidFill>
              </a:rPr>
              <a:t>尽管模型取得了较好性能，但其结果仍受数据规模、</a:t>
            </a:r>
            <a:r>
              <a:rPr lang="en-US" altLang="zh-CN" sz="2400" dirty="0">
                <a:solidFill>
                  <a:schemeClr val="bg1"/>
                </a:solidFill>
              </a:rPr>
              <a:t>Patch </a:t>
            </a:r>
            <a:r>
              <a:rPr lang="zh-CN" altLang="en-US" sz="2400" dirty="0">
                <a:solidFill>
                  <a:schemeClr val="bg1"/>
                </a:solidFill>
              </a:rPr>
              <a:t>截取方式及缺乏临床验证等因素限制。</a:t>
            </a:r>
            <a:endParaRPr lang="zh-CN" altLang="en-US" sz="2400" dirty="0">
              <a:solidFill>
                <a:schemeClr val="bg1"/>
              </a:solidFill>
            </a:endParaRPr>
          </a:p>
          <a:p>
            <a:endParaRPr lang="en-US" altLang="zh-CN" sz="2400" dirty="0">
              <a:solidFill>
                <a:schemeClr val="bg1"/>
              </a:solidFill>
            </a:endParaRPr>
          </a:p>
          <a:p>
            <a:r>
              <a:rPr lang="en-US" altLang="zh-CN" sz="2400" dirty="0">
                <a:solidFill>
                  <a:schemeClr val="bg1"/>
                </a:solidFill>
              </a:rPr>
              <a:t>5.</a:t>
            </a:r>
            <a:r>
              <a:rPr lang="en-US" altLang="zh-CN" sz="2400" b="1" dirty="0">
                <a:solidFill>
                  <a:prstClr val="white"/>
                </a:solidFill>
                <a:latin typeface="Times New Roman" panose="02020603050405020304" pitchFamily="18" charset="0"/>
                <a:ea typeface="微软雅黑" panose="020B0503020204020204" charset="-122"/>
                <a:cs typeface="Times New Roman" panose="02020603050405020304" pitchFamily="18" charset="0"/>
              </a:rPr>
              <a:t> Reference</a:t>
            </a:r>
            <a:endParaRPr lang="en-US" altLang="zh-CN" sz="2400" b="1" dirty="0">
              <a:solidFill>
                <a:prstClr val="white"/>
              </a:solidFill>
              <a:latin typeface="Times New Roman" panose="02020603050405020304" pitchFamily="18" charset="0"/>
              <a:ea typeface="微软雅黑" panose="020B0503020204020204" charset="-122"/>
              <a:cs typeface="Times New Roman" panose="02020603050405020304" pitchFamily="18" charset="0"/>
            </a:endParaRPr>
          </a:p>
          <a:p>
            <a:endParaRPr lang="zh-CN" altLang="en-US" dirty="0"/>
          </a:p>
        </p:txBody>
      </p:sp>
    </p:spTree>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p:tgtEl>
                                          <p:spTgt spid="10">
                                            <p:txEl>
                                              <p:pRg st="0" end="0"/>
                                            </p:txEl>
                                          </p:spTgt>
                                        </p:tgtEl>
                                        <p:attrNameLst>
                                          <p:attrName>ppt_y</p:attrName>
                                        </p:attrNameLst>
                                      </p:cBhvr>
                                      <p:tavLst>
                                        <p:tav tm="0">
                                          <p:val>
                                            <p:strVal val="#ppt_y-#ppt_h*1.125000"/>
                                          </p:val>
                                        </p:tav>
                                        <p:tav tm="100000">
                                          <p:val>
                                            <p:strVal val="#ppt_y"/>
                                          </p:val>
                                        </p:tav>
                                      </p:tavLst>
                                    </p:anim>
                                    <p:animEffect transition="in" filter="wipe(down)">
                                      <p:cBhvr>
                                        <p:cTn id="8" dur="500"/>
                                        <p:tgtEl>
                                          <p:spTgt spid="10">
                                            <p:txEl>
                                              <p:pRg st="0" end="0"/>
                                            </p:txEl>
                                          </p:spTgt>
                                        </p:tgtEl>
                                      </p:cBhvr>
                                    </p:animEffect>
                                  </p:childTnLst>
                                </p:cTn>
                              </p:par>
                            </p:childTnLst>
                          </p:cTn>
                        </p:par>
                        <p:par>
                          <p:cTn id="9" fill="hold">
                            <p:stCondLst>
                              <p:cond delay="500"/>
                            </p:stCondLst>
                            <p:childTnLst>
                              <p:par>
                                <p:cTn id="10" presetID="41" presetClass="entr" presetSubtype="0" fill="hold" nodeType="afterEffect">
                                  <p:stCondLst>
                                    <p:cond delay="0"/>
                                  </p:stCondLst>
                                  <p:iterate type="lt">
                                    <p:tmPct val="10000"/>
                                  </p:iterate>
                                  <p:childTnLst>
                                    <p:set>
                                      <p:cBhvr>
                                        <p:cTn id="11" dur="1" fill="hold">
                                          <p:stCondLst>
                                            <p:cond delay="0"/>
                                          </p:stCondLst>
                                        </p:cTn>
                                        <p:tgtEl>
                                          <p:spTgt spid="10">
                                            <p:txEl>
                                              <p:pRg st="2" end="2"/>
                                            </p:txEl>
                                          </p:spTgt>
                                        </p:tgtEl>
                                        <p:attrNameLst>
                                          <p:attrName>style.visibility</p:attrName>
                                        </p:attrNameLst>
                                      </p:cBhvr>
                                      <p:to>
                                        <p:strVal val="visible"/>
                                      </p:to>
                                    </p:set>
                                    <p:anim calcmode="lin" valueType="num">
                                      <p:cBhvr>
                                        <p:cTn id="12" dur="200" fill="hold"/>
                                        <p:tgtEl>
                                          <p:spTgt spid="10">
                                            <p:txEl>
                                              <p:pRg st="2" end="2"/>
                                            </p:txEl>
                                          </p:spTgt>
                                        </p:tgtEl>
                                        <p:attrNameLst>
                                          <p:attrName>ppt_x</p:attrName>
                                        </p:attrNameLst>
                                      </p:cBhvr>
                                      <p:tavLst>
                                        <p:tav tm="0">
                                          <p:val>
                                            <p:strVal val="#ppt_x"/>
                                          </p:val>
                                        </p:tav>
                                        <p:tav tm="50000">
                                          <p:val>
                                            <p:strVal val="#ppt_x+.1"/>
                                          </p:val>
                                        </p:tav>
                                        <p:tav tm="100000">
                                          <p:val>
                                            <p:strVal val="#ppt_x"/>
                                          </p:val>
                                        </p:tav>
                                      </p:tavLst>
                                    </p:anim>
                                    <p:anim calcmode="lin" valueType="num">
                                      <p:cBhvr>
                                        <p:cTn id="13" dur="200" fill="hold"/>
                                        <p:tgtEl>
                                          <p:spTgt spid="10">
                                            <p:txEl>
                                              <p:pRg st="2" end="2"/>
                                            </p:txEl>
                                          </p:spTgt>
                                        </p:tgtEl>
                                        <p:attrNameLst>
                                          <p:attrName>ppt_y</p:attrName>
                                        </p:attrNameLst>
                                      </p:cBhvr>
                                      <p:tavLst>
                                        <p:tav tm="0">
                                          <p:val>
                                            <p:strVal val="#ppt_y"/>
                                          </p:val>
                                        </p:tav>
                                        <p:tav tm="100000">
                                          <p:val>
                                            <p:strVal val="#ppt_y"/>
                                          </p:val>
                                        </p:tav>
                                      </p:tavLst>
                                    </p:anim>
                                    <p:anim calcmode="lin" valueType="num">
                                      <p:cBhvr>
                                        <p:cTn id="14" dur="200" fill="hold"/>
                                        <p:tgtEl>
                                          <p:spTgt spid="10">
                                            <p:txEl>
                                              <p:pRg st="2" end="2"/>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5" dur="200" fill="hold"/>
                                        <p:tgtEl>
                                          <p:spTgt spid="10">
                                            <p:txEl>
                                              <p:pRg st="2" end="2"/>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00" tmFilter="0,0; .5, 1; 1, 1"/>
                                        <p:tgtEl>
                                          <p:spTgt spid="10">
                                            <p:txEl>
                                              <p:pRg st="2" end="2"/>
                                            </p:txEl>
                                          </p:spTgt>
                                        </p:tgtEl>
                                      </p:cBhvr>
                                    </p:animEffect>
                                  </p:childTnLst>
                                </p:cTn>
                              </p:par>
                            </p:childTnLst>
                          </p:cTn>
                        </p:par>
                        <p:par>
                          <p:cTn id="17" fill="hold">
                            <p:stCondLst>
                              <p:cond delay="2079"/>
                            </p:stCondLst>
                            <p:childTnLst>
                              <p:par>
                                <p:cTn id="18" presetID="41" presetClass="entr" presetSubtype="0" fill="hold" nodeType="afterEffect">
                                  <p:stCondLst>
                                    <p:cond delay="0"/>
                                  </p:stCondLst>
                                  <p:iterate type="lt">
                                    <p:tmPct val="10000"/>
                                  </p:iterate>
                                  <p:childTnLst>
                                    <p:set>
                                      <p:cBhvr>
                                        <p:cTn id="19" dur="1" fill="hold">
                                          <p:stCondLst>
                                            <p:cond delay="0"/>
                                          </p:stCondLst>
                                        </p:cTn>
                                        <p:tgtEl>
                                          <p:spTgt spid="10">
                                            <p:txEl>
                                              <p:pRg st="4" end="4"/>
                                            </p:txEl>
                                          </p:spTgt>
                                        </p:tgtEl>
                                        <p:attrNameLst>
                                          <p:attrName>style.visibility</p:attrName>
                                        </p:attrNameLst>
                                      </p:cBhvr>
                                      <p:to>
                                        <p:strVal val="visible"/>
                                      </p:to>
                                    </p:set>
                                    <p:anim calcmode="lin" valueType="num">
                                      <p:cBhvr>
                                        <p:cTn id="20" dur="200" fill="hold"/>
                                        <p:tgtEl>
                                          <p:spTgt spid="10">
                                            <p:txEl>
                                              <p:pRg st="4" end="4"/>
                                            </p:txEl>
                                          </p:spTgt>
                                        </p:tgtEl>
                                        <p:attrNameLst>
                                          <p:attrName>ppt_x</p:attrName>
                                        </p:attrNameLst>
                                      </p:cBhvr>
                                      <p:tavLst>
                                        <p:tav tm="0">
                                          <p:val>
                                            <p:strVal val="#ppt_x"/>
                                          </p:val>
                                        </p:tav>
                                        <p:tav tm="50000">
                                          <p:val>
                                            <p:strVal val="#ppt_x+.1"/>
                                          </p:val>
                                        </p:tav>
                                        <p:tav tm="100000">
                                          <p:val>
                                            <p:strVal val="#ppt_x"/>
                                          </p:val>
                                        </p:tav>
                                      </p:tavLst>
                                    </p:anim>
                                    <p:anim calcmode="lin" valueType="num">
                                      <p:cBhvr>
                                        <p:cTn id="21" dur="200" fill="hold"/>
                                        <p:tgtEl>
                                          <p:spTgt spid="10">
                                            <p:txEl>
                                              <p:pRg st="4" end="4"/>
                                            </p:txEl>
                                          </p:spTgt>
                                        </p:tgtEl>
                                        <p:attrNameLst>
                                          <p:attrName>ppt_y</p:attrName>
                                        </p:attrNameLst>
                                      </p:cBhvr>
                                      <p:tavLst>
                                        <p:tav tm="0">
                                          <p:val>
                                            <p:strVal val="#ppt_y"/>
                                          </p:val>
                                        </p:tav>
                                        <p:tav tm="100000">
                                          <p:val>
                                            <p:strVal val="#ppt_y"/>
                                          </p:val>
                                        </p:tav>
                                      </p:tavLst>
                                    </p:anim>
                                    <p:anim calcmode="lin" valueType="num">
                                      <p:cBhvr>
                                        <p:cTn id="22" dur="200" fill="hold"/>
                                        <p:tgtEl>
                                          <p:spTgt spid="10">
                                            <p:txEl>
                                              <p:pRg st="4" end="4"/>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3" dur="200" fill="hold"/>
                                        <p:tgtEl>
                                          <p:spTgt spid="10">
                                            <p:txEl>
                                              <p:pRg st="4" end="4"/>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4" dur="200" tmFilter="0,0; .5, 1; 1, 1"/>
                                        <p:tgtEl>
                                          <p:spTgt spid="10">
                                            <p:txEl>
                                              <p:pRg st="4" end="4"/>
                                            </p:txEl>
                                          </p:spTgt>
                                        </p:tgtEl>
                                      </p:cBhvr>
                                    </p:animEffect>
                                  </p:childTnLst>
                                </p:cTn>
                              </p:par>
                            </p:childTnLst>
                          </p:cTn>
                        </p:par>
                        <p:par>
                          <p:cTn id="25" fill="hold">
                            <p:stCondLst>
                              <p:cond delay="3880"/>
                            </p:stCondLst>
                            <p:childTnLst>
                              <p:par>
                                <p:cTn id="26" presetID="41" presetClass="entr" presetSubtype="0" fill="hold" nodeType="afterEffect">
                                  <p:stCondLst>
                                    <p:cond delay="0"/>
                                  </p:stCondLst>
                                  <p:iterate type="lt">
                                    <p:tmPct val="10000"/>
                                  </p:iterate>
                                  <p:childTnLst>
                                    <p:set>
                                      <p:cBhvr>
                                        <p:cTn id="27" dur="1" fill="hold">
                                          <p:stCondLst>
                                            <p:cond delay="0"/>
                                          </p:stCondLst>
                                        </p:cTn>
                                        <p:tgtEl>
                                          <p:spTgt spid="10">
                                            <p:txEl>
                                              <p:pRg st="6" end="6"/>
                                            </p:txEl>
                                          </p:spTgt>
                                        </p:tgtEl>
                                        <p:attrNameLst>
                                          <p:attrName>style.visibility</p:attrName>
                                        </p:attrNameLst>
                                      </p:cBhvr>
                                      <p:to>
                                        <p:strVal val="visible"/>
                                      </p:to>
                                    </p:set>
                                    <p:anim calcmode="lin" valueType="num">
                                      <p:cBhvr>
                                        <p:cTn id="28" dur="200" fill="hold"/>
                                        <p:tgtEl>
                                          <p:spTgt spid="10">
                                            <p:txEl>
                                              <p:pRg st="6" end="6"/>
                                            </p:txEl>
                                          </p:spTgt>
                                        </p:tgtEl>
                                        <p:attrNameLst>
                                          <p:attrName>ppt_x</p:attrName>
                                        </p:attrNameLst>
                                      </p:cBhvr>
                                      <p:tavLst>
                                        <p:tav tm="0">
                                          <p:val>
                                            <p:strVal val="#ppt_x"/>
                                          </p:val>
                                        </p:tav>
                                        <p:tav tm="50000">
                                          <p:val>
                                            <p:strVal val="#ppt_x+.1"/>
                                          </p:val>
                                        </p:tav>
                                        <p:tav tm="100000">
                                          <p:val>
                                            <p:strVal val="#ppt_x"/>
                                          </p:val>
                                        </p:tav>
                                      </p:tavLst>
                                    </p:anim>
                                    <p:anim calcmode="lin" valueType="num">
                                      <p:cBhvr>
                                        <p:cTn id="29" dur="200" fill="hold"/>
                                        <p:tgtEl>
                                          <p:spTgt spid="10">
                                            <p:txEl>
                                              <p:pRg st="6" end="6"/>
                                            </p:txEl>
                                          </p:spTgt>
                                        </p:tgtEl>
                                        <p:attrNameLst>
                                          <p:attrName>ppt_y</p:attrName>
                                        </p:attrNameLst>
                                      </p:cBhvr>
                                      <p:tavLst>
                                        <p:tav tm="0">
                                          <p:val>
                                            <p:strVal val="#ppt_y"/>
                                          </p:val>
                                        </p:tav>
                                        <p:tav tm="100000">
                                          <p:val>
                                            <p:strVal val="#ppt_y"/>
                                          </p:val>
                                        </p:tav>
                                      </p:tavLst>
                                    </p:anim>
                                    <p:anim calcmode="lin" valueType="num">
                                      <p:cBhvr>
                                        <p:cTn id="30" dur="200" fill="hold"/>
                                        <p:tgtEl>
                                          <p:spTgt spid="10">
                                            <p:txEl>
                                              <p:pRg st="6" end="6"/>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1" dur="200" fill="hold"/>
                                        <p:tgtEl>
                                          <p:spTgt spid="10">
                                            <p:txEl>
                                              <p:pRg st="6" end="6"/>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2" dur="200" tmFilter="0,0; .5, 1; 1, 1"/>
                                        <p:tgtEl>
                                          <p:spTgt spid="10">
                                            <p:txEl>
                                              <p:pRg st="6" end="6"/>
                                            </p:txEl>
                                          </p:spTgt>
                                        </p:tgtEl>
                                      </p:cBhvr>
                                    </p:animEffect>
                                  </p:childTnLst>
                                </p:cTn>
                              </p:par>
                            </p:childTnLst>
                          </p:cTn>
                        </p:par>
                        <p:par>
                          <p:cTn id="33" fill="hold">
                            <p:stCondLst>
                              <p:cond delay="5119"/>
                            </p:stCondLst>
                            <p:childTnLst>
                              <p:par>
                                <p:cTn id="34" presetID="41" presetClass="entr" presetSubtype="0" fill="hold" nodeType="afterEffect">
                                  <p:stCondLst>
                                    <p:cond delay="0"/>
                                  </p:stCondLst>
                                  <p:iterate type="lt">
                                    <p:tmPct val="10000"/>
                                  </p:iterate>
                                  <p:childTnLst>
                                    <p:set>
                                      <p:cBhvr>
                                        <p:cTn id="35" dur="1" fill="hold">
                                          <p:stCondLst>
                                            <p:cond delay="0"/>
                                          </p:stCondLst>
                                        </p:cTn>
                                        <p:tgtEl>
                                          <p:spTgt spid="10">
                                            <p:txEl>
                                              <p:pRg st="8" end="8"/>
                                            </p:txEl>
                                          </p:spTgt>
                                        </p:tgtEl>
                                        <p:attrNameLst>
                                          <p:attrName>style.visibility</p:attrName>
                                        </p:attrNameLst>
                                      </p:cBhvr>
                                      <p:to>
                                        <p:strVal val="visible"/>
                                      </p:to>
                                    </p:set>
                                    <p:anim calcmode="lin" valueType="num">
                                      <p:cBhvr>
                                        <p:cTn id="36" dur="200" fill="hold"/>
                                        <p:tgtEl>
                                          <p:spTgt spid="10">
                                            <p:txEl>
                                              <p:pRg st="8" end="8"/>
                                            </p:txEl>
                                          </p:spTgt>
                                        </p:tgtEl>
                                        <p:attrNameLst>
                                          <p:attrName>ppt_x</p:attrName>
                                        </p:attrNameLst>
                                      </p:cBhvr>
                                      <p:tavLst>
                                        <p:tav tm="0">
                                          <p:val>
                                            <p:strVal val="#ppt_x"/>
                                          </p:val>
                                        </p:tav>
                                        <p:tav tm="50000">
                                          <p:val>
                                            <p:strVal val="#ppt_x+.1"/>
                                          </p:val>
                                        </p:tav>
                                        <p:tav tm="100000">
                                          <p:val>
                                            <p:strVal val="#ppt_x"/>
                                          </p:val>
                                        </p:tav>
                                      </p:tavLst>
                                    </p:anim>
                                    <p:anim calcmode="lin" valueType="num">
                                      <p:cBhvr>
                                        <p:cTn id="37" dur="200" fill="hold"/>
                                        <p:tgtEl>
                                          <p:spTgt spid="10">
                                            <p:txEl>
                                              <p:pRg st="8" end="8"/>
                                            </p:txEl>
                                          </p:spTgt>
                                        </p:tgtEl>
                                        <p:attrNameLst>
                                          <p:attrName>ppt_y</p:attrName>
                                        </p:attrNameLst>
                                      </p:cBhvr>
                                      <p:tavLst>
                                        <p:tav tm="0">
                                          <p:val>
                                            <p:strVal val="#ppt_y"/>
                                          </p:val>
                                        </p:tav>
                                        <p:tav tm="100000">
                                          <p:val>
                                            <p:strVal val="#ppt_y"/>
                                          </p:val>
                                        </p:tav>
                                      </p:tavLst>
                                    </p:anim>
                                    <p:anim calcmode="lin" valueType="num">
                                      <p:cBhvr>
                                        <p:cTn id="38" dur="200" fill="hold"/>
                                        <p:tgtEl>
                                          <p:spTgt spid="10">
                                            <p:txEl>
                                              <p:pRg st="8" end="8"/>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9" dur="200" fill="hold"/>
                                        <p:tgtEl>
                                          <p:spTgt spid="10">
                                            <p:txEl>
                                              <p:pRg st="8" end="8"/>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0" dur="200" tmFilter="0,0; .5, 1; 1, 1"/>
                                        <p:tgtEl>
                                          <p:spTgt spid="10">
                                            <p:txEl>
                                              <p:pRg st="8" end="8"/>
                                            </p:txEl>
                                          </p:spTgt>
                                        </p:tgtEl>
                                      </p:cBhvr>
                                    </p:animEffect>
                                  </p:childTnLst>
                                </p:cTn>
                              </p:par>
                            </p:childTnLst>
                          </p:cTn>
                        </p:par>
                        <p:par>
                          <p:cTn id="41" fill="hold">
                            <p:stCondLst>
                              <p:cond delay="6539"/>
                            </p:stCondLst>
                            <p:childTnLst>
                              <p:par>
                                <p:cTn id="42" presetID="41" presetClass="entr" presetSubtype="0" fill="hold" nodeType="afterEffect">
                                  <p:stCondLst>
                                    <p:cond delay="0"/>
                                  </p:stCondLst>
                                  <p:iterate type="lt">
                                    <p:tmPct val="10000"/>
                                  </p:iterate>
                                  <p:childTnLst>
                                    <p:set>
                                      <p:cBhvr>
                                        <p:cTn id="43" dur="1" fill="hold">
                                          <p:stCondLst>
                                            <p:cond delay="0"/>
                                          </p:stCondLst>
                                        </p:cTn>
                                        <p:tgtEl>
                                          <p:spTgt spid="10">
                                            <p:txEl>
                                              <p:pRg st="10" end="10"/>
                                            </p:txEl>
                                          </p:spTgt>
                                        </p:tgtEl>
                                        <p:attrNameLst>
                                          <p:attrName>style.visibility</p:attrName>
                                        </p:attrNameLst>
                                      </p:cBhvr>
                                      <p:to>
                                        <p:strVal val="visible"/>
                                      </p:to>
                                    </p:set>
                                    <p:anim calcmode="lin" valueType="num">
                                      <p:cBhvr>
                                        <p:cTn id="44" dur="200" fill="hold"/>
                                        <p:tgtEl>
                                          <p:spTgt spid="10">
                                            <p:txEl>
                                              <p:pRg st="10" end="10"/>
                                            </p:txEl>
                                          </p:spTgt>
                                        </p:tgtEl>
                                        <p:attrNameLst>
                                          <p:attrName>ppt_x</p:attrName>
                                        </p:attrNameLst>
                                      </p:cBhvr>
                                      <p:tavLst>
                                        <p:tav tm="0">
                                          <p:val>
                                            <p:strVal val="#ppt_x"/>
                                          </p:val>
                                        </p:tav>
                                        <p:tav tm="50000">
                                          <p:val>
                                            <p:strVal val="#ppt_x+.1"/>
                                          </p:val>
                                        </p:tav>
                                        <p:tav tm="100000">
                                          <p:val>
                                            <p:strVal val="#ppt_x"/>
                                          </p:val>
                                        </p:tav>
                                      </p:tavLst>
                                    </p:anim>
                                    <p:anim calcmode="lin" valueType="num">
                                      <p:cBhvr>
                                        <p:cTn id="45" dur="200" fill="hold"/>
                                        <p:tgtEl>
                                          <p:spTgt spid="10">
                                            <p:txEl>
                                              <p:pRg st="10" end="10"/>
                                            </p:txEl>
                                          </p:spTgt>
                                        </p:tgtEl>
                                        <p:attrNameLst>
                                          <p:attrName>ppt_y</p:attrName>
                                        </p:attrNameLst>
                                      </p:cBhvr>
                                      <p:tavLst>
                                        <p:tav tm="0">
                                          <p:val>
                                            <p:strVal val="#ppt_y"/>
                                          </p:val>
                                        </p:tav>
                                        <p:tav tm="100000">
                                          <p:val>
                                            <p:strVal val="#ppt_y"/>
                                          </p:val>
                                        </p:tav>
                                      </p:tavLst>
                                    </p:anim>
                                    <p:anim calcmode="lin" valueType="num">
                                      <p:cBhvr>
                                        <p:cTn id="46" dur="200" fill="hold"/>
                                        <p:tgtEl>
                                          <p:spTgt spid="10">
                                            <p:txEl>
                                              <p:pRg st="10" end="1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47" dur="200" fill="hold"/>
                                        <p:tgtEl>
                                          <p:spTgt spid="10">
                                            <p:txEl>
                                              <p:pRg st="10" end="1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8" dur="200" tmFilter="0,0; .5, 1; 1, 1"/>
                                        <p:tgtEl>
                                          <p:spTgt spid="10">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Introduction : </a:t>
            </a:r>
            <a:r>
              <a:rPr lang="zh-CN" altLang="en-US" sz="4000" b="1" dirty="0">
                <a:solidFill>
                  <a:prstClr val="white"/>
                </a:solidFill>
                <a:latin typeface="Calibri" panose="020F0502020204030204"/>
                <a:ea typeface="微软雅黑" panose="020B0503020204020204" charset="-122"/>
                <a:cs typeface="+mn-ea"/>
              </a:rPr>
              <a:t>项目背景</a:t>
            </a:r>
            <a:endParaRPr lang="zh-CN" altLang="en-US" sz="4000" b="1" dirty="0">
              <a:solidFill>
                <a:prstClr val="white"/>
              </a:solidFill>
              <a:latin typeface="Calibri" panose="020F0502020204030204"/>
              <a:ea typeface="微软雅黑" panose="020B0503020204020204" charset="-122"/>
              <a:cs typeface="+mn-ea"/>
            </a:endParaRPr>
          </a:p>
        </p:txBody>
      </p:sp>
      <p:sp>
        <p:nvSpPr>
          <p:cNvPr id="17" name="文本框 16"/>
          <p:cNvSpPr txBox="1"/>
          <p:nvPr/>
        </p:nvSpPr>
        <p:spPr>
          <a:xfrm>
            <a:off x="408878" y="1419921"/>
            <a:ext cx="11242795" cy="368300"/>
          </a:xfrm>
          <a:prstGeom prst="rect">
            <a:avLst/>
          </a:prstGeom>
          <a:noFill/>
        </p:spPr>
        <p:txBody>
          <a:bodyPr wrap="square" rtlCol="0">
            <a:spAutoFit/>
          </a:bodyPr>
          <a:lstStyle/>
          <a:p>
            <a:pPr indent="457200"/>
            <a:endParaRPr lang="en-US" altLang="zh-CN" b="1" dirty="0">
              <a:solidFill>
                <a:schemeClr val="bg2">
                  <a:lumMod val="25000"/>
                </a:schemeClr>
              </a:solidFill>
              <a:latin typeface="Helvetica Neue"/>
            </a:endParaRPr>
          </a:p>
        </p:txBody>
      </p:sp>
      <p:sp>
        <p:nvSpPr>
          <p:cNvPr id="3" name="页脚占位符 2"/>
          <p:cNvSpPr>
            <a:spLocks noGrp="1"/>
          </p:cNvSpPr>
          <p:nvPr>
            <p:ph type="ftr" sz="quarter" idx="11"/>
          </p:nvPr>
        </p:nvSpPr>
        <p:spPr/>
        <p:txBody>
          <a:bodyPr/>
          <a:lstStyle/>
          <a:p>
            <a:r>
              <a:rPr lang="zh-CN" altLang="en-US" dirty="0"/>
              <a:t>学</a:t>
            </a:r>
            <a:r>
              <a:rPr lang="en-US" altLang="zh-CN" dirty="0"/>
              <a:t>/</a:t>
            </a:r>
            <a:r>
              <a:rPr lang="zh-CN" altLang="en-US" dirty="0"/>
              <a:t>无</a:t>
            </a:r>
            <a:r>
              <a:rPr lang="en-US" altLang="zh-CN" dirty="0"/>
              <a:t>/</a:t>
            </a:r>
            <a:r>
              <a:rPr lang="zh-CN" altLang="en-US" dirty="0"/>
              <a:t>止</a:t>
            </a:r>
            <a:r>
              <a:rPr lang="en-US" altLang="zh-CN" dirty="0"/>
              <a:t>/</a:t>
            </a:r>
            <a:r>
              <a:rPr lang="zh-CN" altLang="en-US" dirty="0"/>
              <a:t>境 气</a:t>
            </a:r>
            <a:r>
              <a:rPr lang="en-US" altLang="zh-CN" dirty="0"/>
              <a:t>/</a:t>
            </a:r>
            <a:r>
              <a:rPr lang="zh-CN" altLang="en-US" dirty="0"/>
              <a:t>有</a:t>
            </a:r>
            <a:r>
              <a:rPr lang="en-US" altLang="zh-CN" dirty="0"/>
              <a:t>/</a:t>
            </a:r>
            <a:r>
              <a:rPr lang="zh-CN" altLang="en-US" dirty="0"/>
              <a:t>浩</a:t>
            </a:r>
            <a:r>
              <a:rPr lang="en-US" altLang="zh-CN" dirty="0"/>
              <a:t>/</a:t>
            </a:r>
            <a:r>
              <a:rPr lang="zh-CN" altLang="en-US" dirty="0"/>
              <a:t>然</a:t>
            </a:r>
            <a:endParaRPr lang="zh-CN" altLang="en-US" dirty="0"/>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dirty="0"/>
          </a:p>
        </p:txBody>
      </p:sp>
      <p:sp>
        <p:nvSpPr>
          <p:cNvPr id="7" name="文本框 6"/>
          <p:cNvSpPr txBox="1"/>
          <p:nvPr/>
        </p:nvSpPr>
        <p:spPr>
          <a:xfrm>
            <a:off x="326390" y="1257300"/>
            <a:ext cx="10323195" cy="3969385"/>
          </a:xfrm>
          <a:prstGeom prst="rect">
            <a:avLst/>
          </a:prstGeom>
        </p:spPr>
        <p:txBody>
          <a:bodyPr wrap="square">
            <a:spAutoFit/>
          </a:bodyPr>
          <a:p>
            <a:endParaRPr lang="zh-CN" altLang="en-US" sz="2800">
              <a:latin typeface="微软雅黑" panose="020B0503020204020204" charset="-122"/>
              <a:ea typeface="微软雅黑" panose="020B0503020204020204" charset="-122"/>
              <a:cs typeface="微软雅黑" panose="020B0503020204020204" charset="-122"/>
            </a:endParaRPr>
          </a:p>
          <a:p>
            <a:r>
              <a:rPr lang="en-US" altLang="zh-CN" sz="2800">
                <a:latin typeface="微软雅黑" panose="020B0503020204020204" charset="-122"/>
                <a:ea typeface="微软雅黑" panose="020B0503020204020204" charset="-122"/>
                <a:cs typeface="微软雅黑" panose="020B0503020204020204" charset="-122"/>
              </a:rPr>
              <a:t>1. </a:t>
            </a:r>
            <a:r>
              <a:rPr lang="zh-CN" altLang="en-US" sz="2800">
                <a:latin typeface="微软雅黑" panose="020B0503020204020204" charset="-122"/>
                <a:ea typeface="微软雅黑" panose="020B0503020204020204" charset="-122"/>
                <a:cs typeface="微软雅黑" panose="020B0503020204020204" charset="-122"/>
              </a:rPr>
              <a:t>肺结节是肺癌早期的重要影像学表现</a:t>
            </a:r>
            <a:endParaRPr lang="zh-CN" altLang="en-US" sz="2800">
              <a:latin typeface="微软雅黑" panose="020B0503020204020204" charset="-122"/>
              <a:ea typeface="微软雅黑" panose="020B0503020204020204" charset="-122"/>
              <a:cs typeface="微软雅黑" panose="020B0503020204020204" charset="-122"/>
            </a:endParaRPr>
          </a:p>
          <a:p>
            <a:endParaRPr lang="zh-CN" altLang="en-US" sz="2800">
              <a:latin typeface="微软雅黑" panose="020B0503020204020204" charset="-122"/>
              <a:ea typeface="微软雅黑" panose="020B0503020204020204" charset="-122"/>
              <a:cs typeface="微软雅黑" panose="020B0503020204020204" charset="-122"/>
            </a:endParaRPr>
          </a:p>
          <a:p>
            <a:r>
              <a:rPr lang="en-US" altLang="zh-CN" sz="2800">
                <a:latin typeface="微软雅黑" panose="020B0503020204020204" charset="-122"/>
                <a:ea typeface="微软雅黑" panose="020B0503020204020204" charset="-122"/>
                <a:cs typeface="微软雅黑" panose="020B0503020204020204" charset="-122"/>
              </a:rPr>
              <a:t>2. CT </a:t>
            </a:r>
            <a:r>
              <a:rPr lang="zh-CN" altLang="en-US" sz="2800">
                <a:latin typeface="微软雅黑" panose="020B0503020204020204" charset="-122"/>
                <a:ea typeface="微软雅黑" panose="020B0503020204020204" charset="-122"/>
                <a:cs typeface="微软雅黑" panose="020B0503020204020204" charset="-122"/>
              </a:rPr>
              <a:t>是三维医学影像数据</a:t>
            </a:r>
            <a:endParaRPr lang="zh-CN" altLang="en-US" sz="2800">
              <a:latin typeface="微软雅黑" panose="020B0503020204020204" charset="-122"/>
              <a:ea typeface="微软雅黑" panose="020B0503020204020204" charset="-122"/>
              <a:cs typeface="微软雅黑" panose="020B0503020204020204" charset="-122"/>
            </a:endParaRPr>
          </a:p>
          <a:p>
            <a:endParaRPr lang="zh-CN" altLang="en-US" sz="2800">
              <a:latin typeface="微软雅黑" panose="020B0503020204020204" charset="-122"/>
              <a:ea typeface="微软雅黑" panose="020B0503020204020204" charset="-122"/>
              <a:cs typeface="微软雅黑" panose="020B0503020204020204" charset="-122"/>
            </a:endParaRPr>
          </a:p>
          <a:p>
            <a:r>
              <a:rPr lang="en-US" altLang="zh-CN" sz="2800">
                <a:latin typeface="微软雅黑" panose="020B0503020204020204" charset="-122"/>
                <a:ea typeface="微软雅黑" panose="020B0503020204020204" charset="-122"/>
                <a:cs typeface="微软雅黑" panose="020B0503020204020204" charset="-122"/>
              </a:rPr>
              <a:t>3. </a:t>
            </a:r>
            <a:r>
              <a:rPr lang="zh-CN" altLang="en-US" sz="2800">
                <a:latin typeface="微软雅黑" panose="020B0503020204020204" charset="-122"/>
                <a:ea typeface="微软雅黑" panose="020B0503020204020204" charset="-122"/>
                <a:cs typeface="微软雅黑" panose="020B0503020204020204" charset="-122"/>
              </a:rPr>
              <a:t>深度学习在医学影像分析中已有大量研究成果</a:t>
            </a:r>
            <a:endParaRPr lang="zh-CN" altLang="en-US" sz="2800">
              <a:latin typeface="微软雅黑" panose="020B0503020204020204" charset="-122"/>
              <a:ea typeface="微软雅黑" panose="020B0503020204020204" charset="-122"/>
              <a:cs typeface="微软雅黑" panose="020B0503020204020204" charset="-122"/>
            </a:endParaRPr>
          </a:p>
          <a:p>
            <a:endParaRPr lang="zh-CN" altLang="en-US" sz="2800">
              <a:latin typeface="微软雅黑" panose="020B0503020204020204" charset="-122"/>
              <a:ea typeface="微软雅黑" panose="020B0503020204020204" charset="-122"/>
              <a:cs typeface="微软雅黑" panose="020B0503020204020204" charset="-122"/>
            </a:endParaRPr>
          </a:p>
          <a:p>
            <a:r>
              <a:rPr lang="en-US" altLang="zh-CN" sz="2800">
                <a:latin typeface="微软雅黑" panose="020B0503020204020204" charset="-122"/>
                <a:ea typeface="微软雅黑" panose="020B0503020204020204" charset="-122"/>
                <a:cs typeface="微软雅黑" panose="020B0503020204020204" charset="-122"/>
              </a:rPr>
              <a:t>4. </a:t>
            </a:r>
            <a:r>
              <a:rPr lang="zh-CN" altLang="en-US" sz="2800">
                <a:latin typeface="微软雅黑" panose="020B0503020204020204" charset="-122"/>
                <a:ea typeface="微软雅黑" panose="020B0503020204020204" charset="-122"/>
                <a:cs typeface="微软雅黑" panose="020B0503020204020204" charset="-122"/>
              </a:rPr>
              <a:t>目前大多数相关工作仍然以学术论文形式存在，主要关注模型结构和指标本身，而缺乏面向普通使用者的可交互应用形态。</a:t>
            </a:r>
            <a:endParaRPr lang="zh-CN" altLang="en-US" sz="2800">
              <a:latin typeface="微软雅黑" panose="020B0503020204020204" charset="-122"/>
              <a:ea typeface="微软雅黑" panose="020B0503020204020204" charset="-122"/>
              <a:cs typeface="微软雅黑" panose="020B0503020204020204" charset="-122"/>
            </a:endParaRPr>
          </a:p>
        </p:txBody>
      </p:sp>
      <p:pic>
        <p:nvPicPr>
          <p:cNvPr id="8" name="图片 7" descr="sample_0057"/>
          <p:cNvPicPr>
            <a:picLocks noChangeAspect="1"/>
          </p:cNvPicPr>
          <p:nvPr/>
        </p:nvPicPr>
        <p:blipFill>
          <a:blip r:embed="rId2"/>
          <a:stretch>
            <a:fillRect/>
          </a:stretch>
        </p:blipFill>
        <p:spPr>
          <a:xfrm>
            <a:off x="8369300" y="1257300"/>
            <a:ext cx="3512185" cy="263398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wipe(left)">
                                      <p:cBhvr>
                                        <p:cTn id="7"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Introduction : </a:t>
            </a:r>
            <a:r>
              <a:rPr lang="zh-CN" altLang="en-US" sz="4000" b="1" dirty="0">
                <a:solidFill>
                  <a:schemeClr val="bg1"/>
                </a:solidFill>
                <a:latin typeface="Times New Roman" panose="02020603050405020304" pitchFamily="18" charset="0"/>
                <a:cs typeface="Times New Roman" panose="02020603050405020304" pitchFamily="18" charset="0"/>
              </a:rPr>
              <a:t>项目简介</a:t>
            </a:r>
            <a:r>
              <a:rPr lang="en-US" altLang="zh-CN" sz="4000" b="1" dirty="0">
                <a:solidFill>
                  <a:schemeClr val="bg1"/>
                </a:solidFill>
                <a:latin typeface="Times New Roman" panose="02020603050405020304" pitchFamily="18" charset="0"/>
                <a:cs typeface="Times New Roman" panose="02020603050405020304" pitchFamily="18" charset="0"/>
              </a:rPr>
              <a:t> </a:t>
            </a:r>
            <a:endParaRPr lang="zh-CN" altLang="en-US" sz="4000" b="1" dirty="0">
              <a:solidFill>
                <a:prstClr val="white"/>
              </a:solidFill>
              <a:latin typeface="Calibri" panose="020F0502020204030204"/>
              <a:ea typeface="微软雅黑" panose="020B0503020204020204" charset="-122"/>
              <a:cs typeface="+mn-ea"/>
            </a:endParaRPr>
          </a:p>
        </p:txBody>
      </p:sp>
      <p:sp>
        <p:nvSpPr>
          <p:cNvPr id="3" name="页脚占位符 2"/>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sp>
        <p:nvSpPr>
          <p:cNvPr id="10" name="文本框 9"/>
          <p:cNvSpPr txBox="1"/>
          <p:nvPr/>
        </p:nvSpPr>
        <p:spPr>
          <a:xfrm>
            <a:off x="944880" y="1387475"/>
            <a:ext cx="10302240" cy="829945"/>
          </a:xfrm>
          <a:prstGeom prst="rect">
            <a:avLst/>
          </a:prstGeom>
          <a:noFill/>
        </p:spPr>
        <p:txBody>
          <a:bodyPr wrap="square" rtlCol="0" anchor="t">
            <a:spAutoFit/>
          </a:bodyPr>
          <a:p>
            <a:r>
              <a:rPr lang="zh-CN" altLang="en-US" sz="2400">
                <a:latin typeface="微软雅黑" panose="020B0503020204020204" charset="-122"/>
                <a:ea typeface="微软雅黑" panose="020B0503020204020204" charset="-122"/>
                <a:cs typeface="微软雅黑" panose="020B0503020204020204" charset="-122"/>
              </a:rPr>
              <a:t>本项目旨在构建一个基于</a:t>
            </a:r>
            <a:r>
              <a:rPr lang="en-US" altLang="zh-CN" sz="2400">
                <a:latin typeface="微软雅黑" panose="020B0503020204020204" charset="-122"/>
                <a:ea typeface="微软雅黑" panose="020B0503020204020204" charset="-122"/>
                <a:cs typeface="微软雅黑" panose="020B0503020204020204" charset="-122"/>
              </a:rPr>
              <a:t> 3D CNN </a:t>
            </a:r>
            <a:r>
              <a:rPr lang="zh-CN" altLang="en-US" sz="2400">
                <a:latin typeface="微软雅黑" panose="020B0503020204020204" charset="-122"/>
                <a:ea typeface="微软雅黑" panose="020B0503020204020204" charset="-122"/>
                <a:cs typeface="微软雅黑" panose="020B0503020204020204" charset="-122"/>
              </a:rPr>
              <a:t>与</a:t>
            </a:r>
            <a:r>
              <a:rPr lang="en-US" altLang="zh-CN" sz="2400">
                <a:latin typeface="微软雅黑" panose="020B0503020204020204" charset="-122"/>
                <a:ea typeface="微软雅黑" panose="020B0503020204020204" charset="-122"/>
                <a:cs typeface="微软雅黑" panose="020B0503020204020204" charset="-122"/>
              </a:rPr>
              <a:t> 3D ResNet </a:t>
            </a:r>
            <a:r>
              <a:rPr lang="zh-CN" altLang="en-US" sz="2400">
                <a:latin typeface="微软雅黑" panose="020B0503020204020204" charset="-122"/>
                <a:ea typeface="微软雅黑" panose="020B0503020204020204" charset="-122"/>
                <a:cs typeface="微软雅黑" panose="020B0503020204020204" charset="-122"/>
              </a:rPr>
              <a:t>的肺结节良恶性分类模型，对结节局部</a:t>
            </a:r>
            <a:r>
              <a:rPr lang="en-US" altLang="zh-CN" sz="2400">
                <a:latin typeface="微软雅黑" panose="020B0503020204020204" charset="-122"/>
                <a:ea typeface="微软雅黑" panose="020B0503020204020204" charset="-122"/>
                <a:cs typeface="微软雅黑" panose="020B0503020204020204" charset="-122"/>
              </a:rPr>
              <a:t> CT Patch </a:t>
            </a:r>
            <a:r>
              <a:rPr lang="zh-CN" altLang="en-US" sz="2400">
                <a:latin typeface="微软雅黑" panose="020B0503020204020204" charset="-122"/>
                <a:ea typeface="微软雅黑" panose="020B0503020204020204" charset="-122"/>
                <a:cs typeface="微软雅黑" panose="020B0503020204020204" charset="-122"/>
              </a:rPr>
              <a:t>输出其为恶性的概率，用于辅助风险评估。</a:t>
            </a:r>
            <a:endParaRPr lang="zh-CN" altLang="en-US" sz="2400">
              <a:latin typeface="微软雅黑" panose="020B0503020204020204" charset="-122"/>
              <a:ea typeface="微软雅黑" panose="020B0503020204020204" charset="-122"/>
              <a:cs typeface="微软雅黑" panose="020B0503020204020204" charset="-122"/>
            </a:endParaRPr>
          </a:p>
        </p:txBody>
      </p:sp>
      <p:sp>
        <p:nvSpPr>
          <p:cNvPr id="11" name="文本框 10"/>
          <p:cNvSpPr txBox="1"/>
          <p:nvPr/>
        </p:nvSpPr>
        <p:spPr>
          <a:xfrm>
            <a:off x="944880" y="2683510"/>
            <a:ext cx="9479280" cy="2497455"/>
          </a:xfrm>
          <a:prstGeom prst="rect">
            <a:avLst/>
          </a:prstGeom>
        </p:spPr>
        <p:txBody>
          <a:bodyPr wrap="square">
            <a:spAutoFit/>
          </a:bodyPr>
          <a:p>
            <a:pPr>
              <a:spcAft>
                <a:spcPct val="60000"/>
              </a:spcAft>
            </a:pPr>
            <a:r>
              <a:rPr lang="zh-CN" altLang="en-US" sz="2000" b="1">
                <a:latin typeface="微软雅黑" panose="020B0503020204020204" charset="-122"/>
                <a:ea typeface="微软雅黑" panose="020B0503020204020204" charset="-122"/>
                <a:cs typeface="微软雅黑" panose="020B0503020204020204" charset="-122"/>
              </a:rPr>
              <a:t>设计选择与</a:t>
            </a:r>
            <a:r>
              <a:rPr lang="zh-CN" altLang="en-US" sz="2000" b="1">
                <a:latin typeface="微软雅黑" panose="020B0503020204020204" charset="-122"/>
                <a:ea typeface="微软雅黑" panose="020B0503020204020204" charset="-122"/>
                <a:cs typeface="微软雅黑" panose="020B0503020204020204" charset="-122"/>
              </a:rPr>
              <a:t>实现特点</a:t>
            </a:r>
            <a:endParaRPr lang="zh-CN" altLang="en-US" sz="2000" b="1">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en-US" altLang="zh-CN" sz="2000">
                <a:latin typeface="微软雅黑" panose="020B0503020204020204" charset="-122"/>
                <a:ea typeface="微软雅黑" panose="020B0503020204020204" charset="-122"/>
                <a:cs typeface="微软雅黑" panose="020B0503020204020204" charset="-122"/>
              </a:rPr>
              <a:t>Patch-level </a:t>
            </a:r>
            <a:r>
              <a:rPr lang="zh-CN" altLang="en-US" sz="2000">
                <a:latin typeface="微软雅黑" panose="020B0503020204020204" charset="-122"/>
                <a:ea typeface="微软雅黑" panose="020B0503020204020204" charset="-122"/>
                <a:cs typeface="微软雅黑" panose="020B0503020204020204" charset="-122"/>
              </a:rPr>
              <a:t>建模视角：聚焦结节局部区域，降低整体影像复杂度，减少无关背景干扰（其实主要是</a:t>
            </a:r>
            <a:r>
              <a:rPr lang="en-US" altLang="zh-CN" sz="2000">
                <a:latin typeface="微软雅黑" panose="020B0503020204020204" charset="-122"/>
                <a:ea typeface="微软雅黑" panose="020B0503020204020204" charset="-122"/>
                <a:cs typeface="微软雅黑" panose="020B0503020204020204" charset="-122"/>
              </a:rPr>
              <a:t>whole CT or muti-slice or volume-level</a:t>
            </a:r>
            <a:r>
              <a:rPr lang="zh-CN" altLang="en-US" sz="2000">
                <a:latin typeface="微软雅黑" panose="020B0503020204020204" charset="-122"/>
                <a:ea typeface="微软雅黑" panose="020B0503020204020204" charset="-122"/>
                <a:cs typeface="微软雅黑" panose="020B0503020204020204" charset="-122"/>
              </a:rPr>
              <a:t>我显存</a:t>
            </a:r>
            <a:r>
              <a:rPr lang="zh-CN" altLang="en-US" sz="2000">
                <a:latin typeface="微软雅黑" panose="020B0503020204020204" charset="-122"/>
                <a:ea typeface="微软雅黑" panose="020B0503020204020204" charset="-122"/>
                <a:cs typeface="微软雅黑" panose="020B0503020204020204" charset="-122"/>
              </a:rPr>
              <a:t>会爆）</a:t>
            </a:r>
            <a:endParaRPr lang="zh-CN" altLang="en-US" sz="20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endParaRPr lang="zh-CN" altLang="en-US" sz="20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zh-CN" altLang="en-US" sz="2000">
                <a:latin typeface="微软雅黑" panose="020B0503020204020204" charset="-122"/>
                <a:ea typeface="微软雅黑" panose="020B0503020204020204" charset="-122"/>
                <a:cs typeface="微软雅黑" panose="020B0503020204020204" charset="-122"/>
              </a:rPr>
              <a:t>工程化完整实现：覆盖数据预处理、模型训练、性能评估与可视化界面</a:t>
            </a:r>
            <a:endParaRPr lang="zh-CN" altLang="en-US" sz="20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endParaRPr lang="zh-CN" altLang="en-US" sz="20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zh-CN" altLang="en-US" sz="2000">
                <a:latin typeface="微软雅黑" panose="020B0503020204020204" charset="-122"/>
                <a:ea typeface="微软雅黑" panose="020B0503020204020204" charset="-122"/>
                <a:cs typeface="微软雅黑" panose="020B0503020204020204" charset="-122"/>
              </a:rPr>
              <a:t>风险概率输出而非诊断结论：符合 “</a:t>
            </a:r>
            <a:r>
              <a:rPr lang="en-US" altLang="zh-CN" sz="2000">
                <a:latin typeface="微软雅黑" panose="020B0503020204020204" charset="-122"/>
                <a:ea typeface="微软雅黑" panose="020B0503020204020204" charset="-122"/>
                <a:cs typeface="微软雅黑" panose="020B0503020204020204" charset="-122"/>
              </a:rPr>
              <a:t>Not-a-Diagnosis” </a:t>
            </a:r>
            <a:r>
              <a:rPr lang="zh-CN" altLang="en-US" sz="2000">
                <a:latin typeface="微软雅黑" panose="020B0503020204020204" charset="-122"/>
                <a:ea typeface="微软雅黑" panose="020B0503020204020204" charset="-122"/>
                <a:cs typeface="微软雅黑" panose="020B0503020204020204" charset="-122"/>
              </a:rPr>
              <a:t>的辅助决策定位</a:t>
            </a:r>
            <a:endParaRPr lang="zh-CN" altLang="en-US" sz="200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Method </a:t>
            </a:r>
            <a:r>
              <a:rPr lang="en-US" altLang="zh-CN" sz="4000" dirty="0">
                <a:solidFill>
                  <a:schemeClr val="bg1"/>
                </a:solidFill>
              </a:rPr>
              <a:t>	</a:t>
            </a:r>
            <a:endParaRPr lang="zh-CN" altLang="en-US" sz="4000" b="1" dirty="0">
              <a:solidFill>
                <a:prstClr val="white"/>
              </a:solidFill>
              <a:latin typeface="Calibri" panose="020F0502020204030204"/>
              <a:ea typeface="微软雅黑" panose="020B0503020204020204" charset="-122"/>
              <a:cs typeface="+mn-ea"/>
            </a:endParaRPr>
          </a:p>
        </p:txBody>
      </p:sp>
      <p:sp>
        <p:nvSpPr>
          <p:cNvPr id="8" name="页脚占位符 7"/>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9" name="灯片编号占位符 8"/>
          <p:cNvSpPr>
            <a:spLocks noGrp="1"/>
          </p:cNvSpPr>
          <p:nvPr>
            <p:ph type="sldNum" sz="quarter" idx="12"/>
          </p:nvPr>
        </p:nvSpPr>
        <p:spPr/>
        <p:txBody>
          <a:bodyPr/>
          <a:lstStyle/>
          <a:p>
            <a:fld id="{6F2AC802-D7B1-4CA2-9B2C-EF297C9AA1CB}" type="slidenum">
              <a:rPr lang="zh-CN" altLang="en-US" smtClean="0"/>
            </a:fld>
            <a:endParaRPr lang="zh-CN" altLang="en-US"/>
          </a:p>
        </p:txBody>
      </p:sp>
      <p:pic>
        <p:nvPicPr>
          <p:cNvPr id="10" name="图片 9" descr="ResNet3D18.onnx"/>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10600" y="1675765"/>
            <a:ext cx="3161030" cy="33305750"/>
          </a:xfrm>
          <a:prstGeom prst="rect">
            <a:avLst/>
          </a:prstGeom>
        </p:spPr>
      </p:pic>
      <p:sp>
        <p:nvSpPr>
          <p:cNvPr id="11" name="文本框 10"/>
          <p:cNvSpPr txBox="1"/>
          <p:nvPr/>
        </p:nvSpPr>
        <p:spPr>
          <a:xfrm>
            <a:off x="297180" y="1729740"/>
            <a:ext cx="7811135" cy="4218305"/>
          </a:xfrm>
          <a:prstGeom prst="rect">
            <a:avLst/>
          </a:prstGeom>
        </p:spPr>
        <p:txBody>
          <a:bodyPr>
            <a:noAutofit/>
          </a:bodyPr>
          <a:p>
            <a:r>
              <a:rPr lang="zh-CN" altLang="en-US" sz="2400">
                <a:latin typeface="微软雅黑" panose="020B0503020204020204" charset="-122"/>
                <a:ea typeface="微软雅黑" panose="020B0503020204020204" charset="-122"/>
                <a:cs typeface="微软雅黑" panose="020B0503020204020204" charset="-122"/>
              </a:rPr>
              <a:t>我们基于 </a:t>
            </a:r>
            <a:r>
              <a:rPr lang="en-US" altLang="zh-CN" sz="2400">
                <a:latin typeface="微软雅黑" panose="020B0503020204020204" charset="-122"/>
                <a:ea typeface="微软雅黑" panose="020B0503020204020204" charset="-122"/>
                <a:cs typeface="微软雅黑" panose="020B0503020204020204" charset="-122"/>
              </a:rPr>
              <a:t>LIDC-IDRI </a:t>
            </a:r>
            <a:r>
              <a:rPr lang="zh-CN" altLang="en-US" sz="2400">
                <a:latin typeface="微软雅黑" panose="020B0503020204020204" charset="-122"/>
                <a:ea typeface="微软雅黑" panose="020B0503020204020204" charset="-122"/>
                <a:cs typeface="微软雅黑" panose="020B0503020204020204" charset="-122"/>
              </a:rPr>
              <a:t>数据集构建了三维肺结节 </a:t>
            </a:r>
            <a:r>
              <a:rPr lang="en-US" altLang="zh-CN" sz="2400">
                <a:latin typeface="微软雅黑" panose="020B0503020204020204" charset="-122"/>
                <a:ea typeface="微软雅黑" panose="020B0503020204020204" charset="-122"/>
                <a:cs typeface="微软雅黑" panose="020B0503020204020204" charset="-122"/>
              </a:rPr>
              <a:t>Patch </a:t>
            </a:r>
            <a:r>
              <a:rPr lang="zh-CN" altLang="en-US" sz="2400">
                <a:latin typeface="微软雅黑" panose="020B0503020204020204" charset="-122"/>
                <a:ea typeface="微软雅黑" panose="020B0503020204020204" charset="-122"/>
                <a:cs typeface="微软雅黑" panose="020B0503020204020204" charset="-122"/>
              </a:rPr>
              <a:t>数据，并设计了 </a:t>
            </a:r>
            <a:r>
              <a:rPr lang="en-US" altLang="zh-CN" sz="2400">
                <a:latin typeface="微软雅黑" panose="020B0503020204020204" charset="-122"/>
                <a:ea typeface="微软雅黑" panose="020B0503020204020204" charset="-122"/>
                <a:cs typeface="微软雅黑" panose="020B0503020204020204" charset="-122"/>
              </a:rPr>
              <a:t>3D CNN </a:t>
            </a:r>
            <a:r>
              <a:rPr lang="zh-CN" altLang="en-US" sz="2400">
                <a:latin typeface="微软雅黑" panose="020B0503020204020204" charset="-122"/>
                <a:ea typeface="微软雅黑" panose="020B0503020204020204" charset="-122"/>
                <a:cs typeface="微软雅黑" panose="020B0503020204020204" charset="-122"/>
              </a:rPr>
              <a:t>与 </a:t>
            </a:r>
            <a:r>
              <a:rPr lang="en-US" altLang="zh-CN" sz="2400">
                <a:latin typeface="微软雅黑" panose="020B0503020204020204" charset="-122"/>
                <a:ea typeface="微软雅黑" panose="020B0503020204020204" charset="-122"/>
                <a:cs typeface="微软雅黑" panose="020B0503020204020204" charset="-122"/>
              </a:rPr>
              <a:t>3D ResNet </a:t>
            </a:r>
            <a:r>
              <a:rPr lang="zh-CN" altLang="en-US" sz="2400">
                <a:latin typeface="微软雅黑" panose="020B0503020204020204" charset="-122"/>
                <a:ea typeface="微软雅黑" panose="020B0503020204020204" charset="-122"/>
                <a:cs typeface="微软雅黑" panose="020B0503020204020204" charset="-122"/>
              </a:rPr>
              <a:t>模型进行对比实验。</a:t>
            </a:r>
            <a:endParaRPr lang="zh-CN" altLang="en-US" sz="2400">
              <a:latin typeface="微软雅黑" panose="020B0503020204020204" charset="-122"/>
              <a:ea typeface="微软雅黑" panose="020B0503020204020204" charset="-122"/>
              <a:cs typeface="微软雅黑" panose="020B0503020204020204" charset="-122"/>
            </a:endParaRPr>
          </a:p>
          <a:p>
            <a:endParaRPr lang="zh-CN" altLang="en-US"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zh-CN" altLang="en-US" sz="2400">
                <a:latin typeface="微软雅黑" panose="020B0503020204020204" charset="-122"/>
                <a:ea typeface="微软雅黑" panose="020B0503020204020204" charset="-122"/>
                <a:cs typeface="微软雅黑" panose="020B0503020204020204" charset="-122"/>
              </a:rPr>
              <a:t>使用 </a:t>
            </a:r>
            <a:r>
              <a:rPr lang="en-US" altLang="zh-CN" sz="2400">
                <a:latin typeface="微软雅黑" panose="020B0503020204020204" charset="-122"/>
                <a:ea typeface="微软雅黑" panose="020B0503020204020204" charset="-122"/>
                <a:cs typeface="微软雅黑" panose="020B0503020204020204" charset="-122"/>
              </a:rPr>
              <a:t>64 x 64 x 64</a:t>
            </a:r>
            <a:r>
              <a:rPr lang="en-US" altLang="zh-CN" sz="2400">
                <a:latin typeface="微软雅黑" panose="020B0503020204020204" charset="-122"/>
                <a:ea typeface="微软雅黑" panose="020B0503020204020204" charset="-122"/>
                <a:cs typeface="微软雅黑" panose="020B0503020204020204" charset="-122"/>
              </a:rPr>
              <a:t> </a:t>
            </a:r>
            <a:r>
              <a:rPr lang="zh-CN" altLang="en-US" sz="2400">
                <a:latin typeface="微软雅黑" panose="020B0503020204020204" charset="-122"/>
                <a:ea typeface="微软雅黑" panose="020B0503020204020204" charset="-122"/>
                <a:cs typeface="微软雅黑" panose="020B0503020204020204" charset="-122"/>
              </a:rPr>
              <a:t>的三维 </a:t>
            </a:r>
            <a:r>
              <a:rPr lang="en-US" altLang="zh-CN" sz="2400">
                <a:latin typeface="微软雅黑" panose="020B0503020204020204" charset="-122"/>
                <a:ea typeface="微软雅黑" panose="020B0503020204020204" charset="-122"/>
                <a:cs typeface="微软雅黑" panose="020B0503020204020204" charset="-122"/>
              </a:rPr>
              <a:t>Patch</a:t>
            </a:r>
            <a:endParaRPr lang="en-US" altLang="zh-CN"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endParaRPr lang="en-US" altLang="zh-CN"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zh-CN" altLang="en-US" sz="2400">
                <a:latin typeface="微软雅黑" panose="020B0503020204020204" charset="-122"/>
                <a:ea typeface="微软雅黑" panose="020B0503020204020204" charset="-122"/>
                <a:cs typeface="微软雅黑" panose="020B0503020204020204" charset="-122"/>
              </a:rPr>
              <a:t>将标签 </a:t>
            </a:r>
            <a:r>
              <a:rPr lang="en-US" altLang="zh-CN" sz="2400">
                <a:latin typeface="微软雅黑" panose="020B0503020204020204" charset="-122"/>
                <a:ea typeface="微软雅黑" panose="020B0503020204020204" charset="-122"/>
                <a:cs typeface="微软雅黑" panose="020B0503020204020204" charset="-122"/>
              </a:rPr>
              <a:t>1–2 </a:t>
            </a:r>
            <a:r>
              <a:rPr lang="zh-CN" altLang="en-US" sz="2400">
                <a:latin typeface="微软雅黑" panose="020B0503020204020204" charset="-122"/>
                <a:ea typeface="微软雅黑" panose="020B0503020204020204" charset="-122"/>
                <a:cs typeface="微软雅黑" panose="020B0503020204020204" charset="-122"/>
              </a:rPr>
              <a:t>视为良性，</a:t>
            </a:r>
            <a:r>
              <a:rPr lang="en-US" altLang="zh-CN" sz="2400">
                <a:latin typeface="微软雅黑" panose="020B0503020204020204" charset="-122"/>
                <a:ea typeface="微软雅黑" panose="020B0503020204020204" charset="-122"/>
                <a:cs typeface="微软雅黑" panose="020B0503020204020204" charset="-122"/>
              </a:rPr>
              <a:t>4–5 </a:t>
            </a:r>
            <a:r>
              <a:rPr lang="zh-CN" altLang="en-US" sz="2400">
                <a:latin typeface="微软雅黑" panose="020B0503020204020204" charset="-122"/>
                <a:ea typeface="微软雅黑" panose="020B0503020204020204" charset="-122"/>
                <a:cs typeface="微软雅黑" panose="020B0503020204020204" charset="-122"/>
              </a:rPr>
              <a:t>视为恶性</a:t>
            </a:r>
            <a:endParaRPr lang="zh-CN" altLang="en-US"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endParaRPr lang="zh-CN" altLang="en-US" sz="2400">
              <a:latin typeface="微软雅黑" panose="020B0503020204020204" charset="-122"/>
              <a:ea typeface="微软雅黑" panose="020B0503020204020204" charset="-122"/>
              <a:cs typeface="微软雅黑" panose="020B0503020204020204" charset="-122"/>
            </a:endParaRPr>
          </a:p>
          <a:p>
            <a:pPr>
              <a:buFont typeface="Arial" panose="020B0604020202020204"/>
              <a:buChar char="•"/>
            </a:pPr>
            <a:r>
              <a:rPr lang="en-US" altLang="zh-CN" sz="2400">
                <a:latin typeface="微软雅黑" panose="020B0503020204020204" charset="-122"/>
                <a:ea typeface="微软雅黑" panose="020B0503020204020204" charset="-122"/>
                <a:cs typeface="微软雅黑" panose="020B0503020204020204" charset="-122"/>
              </a:rPr>
              <a:t>Simple 3DCNN </a:t>
            </a:r>
            <a:r>
              <a:rPr lang="zh-CN" altLang="en-US" sz="2400">
                <a:latin typeface="微软雅黑" panose="020B0503020204020204" charset="-122"/>
                <a:ea typeface="微软雅黑" panose="020B0503020204020204" charset="-122"/>
                <a:cs typeface="微软雅黑" panose="020B0503020204020204" charset="-122"/>
              </a:rPr>
              <a:t>作为基线，</a:t>
            </a:r>
            <a:r>
              <a:rPr lang="en-US" altLang="zh-CN" sz="2400">
                <a:latin typeface="微软雅黑" panose="020B0503020204020204" charset="-122"/>
                <a:ea typeface="微软雅黑" panose="020B0503020204020204" charset="-122"/>
                <a:cs typeface="微软雅黑" panose="020B0503020204020204" charset="-122"/>
              </a:rPr>
              <a:t>3D ResNet </a:t>
            </a:r>
            <a:r>
              <a:rPr lang="zh-CN" altLang="en-US" sz="2400">
                <a:latin typeface="微软雅黑" panose="020B0503020204020204" charset="-122"/>
                <a:ea typeface="微软雅黑" panose="020B0503020204020204" charset="-122"/>
                <a:cs typeface="微软雅黑" panose="020B0503020204020204" charset="-122"/>
              </a:rPr>
              <a:t>准确的说是</a:t>
            </a:r>
            <a:r>
              <a:rPr lang="en-US" altLang="zh-CN" sz="2400">
                <a:latin typeface="微软雅黑" panose="020B0503020204020204" charset="-122"/>
                <a:ea typeface="微软雅黑" panose="020B0503020204020204" charset="-122"/>
                <a:cs typeface="微软雅黑" panose="020B0503020204020204" charset="-122"/>
              </a:rPr>
              <a:t>3D ResNet18 </a:t>
            </a:r>
            <a:r>
              <a:rPr lang="zh-CN" altLang="en-US" sz="2400">
                <a:latin typeface="微软雅黑" panose="020B0503020204020204" charset="-122"/>
                <a:ea typeface="微软雅黑" panose="020B0503020204020204" charset="-122"/>
                <a:cs typeface="微软雅黑" panose="020B0503020204020204" charset="-122"/>
              </a:rPr>
              <a:t>作为增强模型，</a:t>
            </a:r>
            <a:r>
              <a:rPr lang="zh-CN" altLang="en-US" sz="2400">
                <a:latin typeface="微软雅黑" panose="020B0503020204020204" charset="-122"/>
                <a:ea typeface="微软雅黑" panose="020B0503020204020204" charset="-122"/>
                <a:cs typeface="微软雅黑" panose="020B0503020204020204" charset="-122"/>
              </a:rPr>
              <a:t>核心就是：</a:t>
            </a:r>
            <a:endParaRPr lang="zh-CN" altLang="en-US" sz="2400">
              <a:latin typeface="微软雅黑" panose="020B0503020204020204" charset="-122"/>
              <a:ea typeface="微软雅黑" panose="020B0503020204020204" charset="-122"/>
              <a:cs typeface="微软雅黑" panose="020B0503020204020204" charset="-122"/>
            </a:endParaRPr>
          </a:p>
        </p:txBody>
      </p:sp>
      <p:pic>
        <p:nvPicPr>
          <p:cNvPr id="12" name="图片 11"/>
          <p:cNvPicPr>
            <a:picLocks noChangeAspect="1"/>
          </p:cNvPicPr>
          <p:nvPr/>
        </p:nvPicPr>
        <p:blipFill>
          <a:blip r:embed="rId4"/>
          <a:stretch>
            <a:fillRect/>
          </a:stretch>
        </p:blipFill>
        <p:spPr>
          <a:xfrm>
            <a:off x="0" y="5688330"/>
            <a:ext cx="4803775" cy="1033145"/>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1" fill="hold" nodeType="clickEffect">
                                  <p:stCondLst>
                                    <p:cond delay="0"/>
                                  </p:stCondLst>
                                  <p:childTnLst>
                                    <p:anim calcmode="lin" valueType="num">
                                      <p:cBhvr additive="base">
                                        <p:cTn id="6" dur="20000"/>
                                        <p:tgtEl>
                                          <p:spTgt spid="10"/>
                                        </p:tgtEl>
                                        <p:attrNameLst>
                                          <p:attrName>ppt_y</p:attrName>
                                        </p:attrNameLst>
                                      </p:cBhvr>
                                      <p:tavLst>
                                        <p:tav tm="0">
                                          <p:val>
                                            <p:strVal val="#ppt_y"/>
                                          </p:val>
                                        </p:tav>
                                        <p:tav tm="100000">
                                          <p:val>
                                            <p:strVal val="#ppt_y-#ppt_h*1.125000"/>
                                          </p:val>
                                        </p:tav>
                                      </p:tavLst>
                                    </p:anim>
                                    <p:animEffect transition="out" filter="wipe(up)">
                                      <p:cBhvr>
                                        <p:cTn id="7" dur="20000"/>
                                        <p:tgtEl>
                                          <p:spTgt spid="10"/>
                                        </p:tgtEl>
                                      </p:cBhvr>
                                    </p:animEffect>
                                    <p:set>
                                      <p:cBhvr>
                                        <p:cTn id="8" dur="1" fill="hold">
                                          <p:stCondLst>
                                            <p:cond delay="1996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Result </a:t>
            </a:r>
            <a:endParaRPr lang="zh-CN" altLang="en-US" sz="4000" b="1" dirty="0">
              <a:solidFill>
                <a:prstClr val="white"/>
              </a:solidFill>
              <a:latin typeface="Calibri" panose="020F0502020204030204"/>
              <a:ea typeface="微软雅黑" panose="020B0503020204020204" charset="-122"/>
              <a:cs typeface="+mn-ea"/>
            </a:endParaRPr>
          </a:p>
        </p:txBody>
      </p:sp>
      <p:sp>
        <p:nvSpPr>
          <p:cNvPr id="3" name="页脚占位符 2"/>
          <p:cNvSpPr>
            <a:spLocks noGrp="1"/>
          </p:cNvSpPr>
          <p:nvPr>
            <p:ph type="ftr" sz="quarter" idx="11"/>
          </p:nvPr>
        </p:nvSpPr>
        <p:spPr/>
        <p:txBody>
          <a:bodyPr/>
          <a:lstStyle/>
          <a:p>
            <a:r>
              <a:rPr lang="zh-CN" altLang="en-US" dirty="0"/>
              <a:t>学</a:t>
            </a:r>
            <a:r>
              <a:rPr lang="en-US" altLang="zh-CN" dirty="0"/>
              <a:t>/</a:t>
            </a:r>
            <a:r>
              <a:rPr lang="zh-CN" altLang="en-US" dirty="0"/>
              <a:t>无</a:t>
            </a:r>
            <a:r>
              <a:rPr lang="en-US" altLang="zh-CN" dirty="0"/>
              <a:t>/</a:t>
            </a:r>
            <a:r>
              <a:rPr lang="zh-CN" altLang="en-US" dirty="0"/>
              <a:t>止</a:t>
            </a:r>
            <a:r>
              <a:rPr lang="en-US" altLang="zh-CN" dirty="0"/>
              <a:t>/</a:t>
            </a:r>
            <a:r>
              <a:rPr lang="zh-CN" altLang="en-US" dirty="0"/>
              <a:t>境 气</a:t>
            </a:r>
            <a:r>
              <a:rPr lang="en-US" altLang="zh-CN" dirty="0"/>
              <a:t>/</a:t>
            </a:r>
            <a:r>
              <a:rPr lang="zh-CN" altLang="en-US" dirty="0"/>
              <a:t>有</a:t>
            </a:r>
            <a:r>
              <a:rPr lang="en-US" altLang="zh-CN" dirty="0"/>
              <a:t>/</a:t>
            </a:r>
            <a:r>
              <a:rPr lang="zh-CN" altLang="en-US" dirty="0"/>
              <a:t>浩</a:t>
            </a:r>
            <a:r>
              <a:rPr lang="en-US" altLang="zh-CN" dirty="0"/>
              <a:t>/</a:t>
            </a:r>
            <a:r>
              <a:rPr lang="zh-CN" altLang="en-US" dirty="0"/>
              <a:t>然</a:t>
            </a:r>
            <a:endParaRPr lang="zh-CN" altLang="en-US" dirty="0"/>
          </a:p>
        </p:txBody>
      </p:sp>
      <p:sp>
        <p:nvSpPr>
          <p:cNvPr id="6" name="灯片编号占位符 5"/>
          <p:cNvSpPr>
            <a:spLocks noGrp="1"/>
          </p:cNvSpPr>
          <p:nvPr>
            <p:ph type="sldNum" sz="quarter" idx="12"/>
          </p:nvPr>
        </p:nvSpPr>
        <p:spPr/>
        <p:txBody>
          <a:bodyPr/>
          <a:lstStyle/>
          <a:p>
            <a:fld id="{6F2AC802-D7B1-4CA2-9B2C-EF297C9AA1CB}" type="slidenum">
              <a:rPr lang="zh-CN" altLang="en-US" smtClean="0"/>
            </a:fld>
            <a:endParaRPr lang="zh-CN" altLang="en-US"/>
          </a:p>
        </p:txBody>
      </p:sp>
      <p:pic>
        <p:nvPicPr>
          <p:cNvPr id="8" name="图片 7"/>
          <p:cNvPicPr>
            <a:picLocks noChangeAspect="1"/>
          </p:cNvPicPr>
          <p:nvPr/>
        </p:nvPicPr>
        <p:blipFill>
          <a:blip r:embed="rId2"/>
          <a:stretch>
            <a:fillRect/>
          </a:stretch>
        </p:blipFill>
        <p:spPr>
          <a:xfrm>
            <a:off x="3044825" y="1174750"/>
            <a:ext cx="6102350" cy="4900930"/>
          </a:xfrm>
          <a:prstGeom prst="rect">
            <a:avLst/>
          </a:prstGeom>
        </p:spPr>
      </p:pic>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normAutofit/>
          </a:bodyPr>
          <a:lstStyle/>
          <a:p>
            <a:r>
              <a:rPr lang="en-US" altLang="zh-CN" sz="4000" b="1" dirty="0">
                <a:solidFill>
                  <a:schemeClr val="bg1"/>
                </a:solidFill>
                <a:latin typeface="Times New Roman" panose="02020603050405020304" pitchFamily="18" charset="0"/>
                <a:cs typeface="Times New Roman" panose="02020603050405020304" pitchFamily="18" charset="0"/>
              </a:rPr>
              <a:t>Discussion : </a:t>
            </a:r>
            <a:r>
              <a:rPr lang="zh-CN" altLang="en-US" sz="4000" b="1" dirty="0">
                <a:solidFill>
                  <a:schemeClr val="bg1"/>
                </a:solidFill>
                <a:latin typeface="Times New Roman" panose="02020603050405020304" pitchFamily="18" charset="0"/>
                <a:cs typeface="Times New Roman" panose="02020603050405020304" pitchFamily="18" charset="0"/>
              </a:rPr>
              <a:t>工作量和与课程的</a:t>
            </a:r>
            <a:r>
              <a:rPr lang="zh-CN" altLang="en-US" sz="4000" b="1" dirty="0">
                <a:solidFill>
                  <a:schemeClr val="bg1"/>
                </a:solidFill>
                <a:latin typeface="Times New Roman" panose="02020603050405020304" pitchFamily="18" charset="0"/>
                <a:cs typeface="Times New Roman" panose="02020603050405020304" pitchFamily="18" charset="0"/>
              </a:rPr>
              <a:t>联系</a:t>
            </a:r>
            <a:endParaRPr lang="zh-CN" altLang="en-US" sz="4000" b="1" dirty="0">
              <a:solidFill>
                <a:schemeClr val="bg1"/>
              </a:solidFill>
              <a:latin typeface="Times New Roman" panose="02020603050405020304" pitchFamily="18" charset="0"/>
              <a:cs typeface="Times New Roman" panose="02020603050405020304" pitchFamily="18" charset="0"/>
            </a:endParaRPr>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
        <p:nvSpPr>
          <p:cNvPr id="8" name="文本框 7"/>
          <p:cNvSpPr txBox="1"/>
          <p:nvPr>
            <p:custDataLst>
              <p:tags r:id="rId2"/>
            </p:custDataLst>
          </p:nvPr>
        </p:nvSpPr>
        <p:spPr>
          <a:xfrm>
            <a:off x="544830" y="1226820"/>
            <a:ext cx="6096000" cy="5631180"/>
          </a:xfrm>
          <a:prstGeom prst="rect">
            <a:avLst/>
          </a:prstGeom>
          <a:noFill/>
        </p:spPr>
        <p:txBody>
          <a:bodyPr wrap="square" rtlCol="0" anchor="t">
            <a:spAutoFit/>
          </a:bodyPr>
          <a:p>
            <a:r>
              <a:rPr lang="en-US" altLang="zh-CN" sz="2000">
                <a:latin typeface="微软雅黑" panose="020B0503020204020204" charset="-122"/>
                <a:ea typeface="微软雅黑" panose="020B0503020204020204" charset="-122"/>
                <a:cs typeface="微软雅黑" panose="020B0503020204020204" charset="-122"/>
              </a:rPr>
              <a:t>LIDC-IDRI </a:t>
            </a:r>
            <a:r>
              <a:rPr lang="zh-CN" altLang="en-US" sz="2000">
                <a:latin typeface="微软雅黑" panose="020B0503020204020204" charset="-122"/>
                <a:ea typeface="微软雅黑" panose="020B0503020204020204" charset="-122"/>
                <a:cs typeface="微软雅黑" panose="020B0503020204020204" charset="-122"/>
              </a:rPr>
              <a:t>原始</a:t>
            </a:r>
            <a:r>
              <a:rPr lang="en-US" altLang="zh-CN" sz="2000">
                <a:latin typeface="微软雅黑" panose="020B0503020204020204" charset="-122"/>
                <a:ea typeface="微软雅黑" panose="020B0503020204020204" charset="-122"/>
                <a:cs typeface="微软雅黑" panose="020B0503020204020204" charset="-122"/>
              </a:rPr>
              <a:t> CT </a:t>
            </a:r>
            <a:r>
              <a:rPr lang="zh-CN" altLang="en-US" sz="2000">
                <a:latin typeface="微软雅黑" panose="020B0503020204020204" charset="-122"/>
                <a:ea typeface="微软雅黑" panose="020B0503020204020204" charset="-122"/>
                <a:cs typeface="微软雅黑" panose="020B0503020204020204" charset="-122"/>
              </a:rPr>
              <a:t>数据</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结节坐标与标注筛选</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3D Patch </a:t>
            </a:r>
            <a:r>
              <a:rPr lang="zh-CN" altLang="en-US" sz="2000">
                <a:latin typeface="微软雅黑" panose="020B0503020204020204" charset="-122"/>
                <a:ea typeface="微软雅黑" panose="020B0503020204020204" charset="-122"/>
                <a:cs typeface="微软雅黑" panose="020B0503020204020204" charset="-122"/>
              </a:rPr>
              <a:t>截取</a:t>
            </a:r>
            <a:r>
              <a:rPr lang="en-US" altLang="zh-CN" sz="2000">
                <a:latin typeface="微软雅黑" panose="020B0503020204020204" charset="-122"/>
                <a:ea typeface="微软雅黑" panose="020B0503020204020204" charset="-122"/>
                <a:cs typeface="微软雅黑" panose="020B0503020204020204" charset="-122"/>
              </a:rPr>
              <a:t> (64</a:t>
            </a:r>
            <a:r>
              <a:rPr lang="en-US" altLang="en-US" sz="2000">
                <a:latin typeface="微软雅黑" panose="020B0503020204020204" charset="-122"/>
                <a:ea typeface="微软雅黑" panose="020B0503020204020204" charset="-122"/>
                <a:cs typeface="微软雅黑" panose="020B0503020204020204" charset="-122"/>
              </a:rPr>
              <a:t>×</a:t>
            </a:r>
            <a:r>
              <a:rPr lang="en-US" altLang="zh-CN" sz="2000">
                <a:latin typeface="微软雅黑" panose="020B0503020204020204" charset="-122"/>
                <a:ea typeface="微软雅黑" panose="020B0503020204020204" charset="-122"/>
                <a:cs typeface="微软雅黑" panose="020B0503020204020204" charset="-122"/>
              </a:rPr>
              <a:t>64</a:t>
            </a:r>
            <a:r>
              <a:rPr lang="en-US" altLang="en-US" sz="2000">
                <a:latin typeface="微软雅黑" panose="020B0503020204020204" charset="-122"/>
                <a:ea typeface="微软雅黑" panose="020B0503020204020204" charset="-122"/>
                <a:cs typeface="微软雅黑" panose="020B0503020204020204" charset="-122"/>
              </a:rPr>
              <a:t>×</a:t>
            </a:r>
            <a:r>
              <a:rPr lang="en-US" altLang="zh-CN" sz="2000">
                <a:latin typeface="微软雅黑" panose="020B0503020204020204" charset="-122"/>
                <a:ea typeface="微软雅黑" panose="020B0503020204020204" charset="-122"/>
                <a:cs typeface="微软雅黑" panose="020B0503020204020204" charset="-122"/>
              </a:rPr>
              <a:t>64)</a:t>
            </a:r>
            <a:endParaRPr lang="en-US" altLang="zh-CN"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数据预处理与标准化</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3D CNN / 3D ResNet </a:t>
            </a:r>
            <a:r>
              <a:rPr lang="zh-CN" altLang="en-US" sz="2000">
                <a:latin typeface="微软雅黑" panose="020B0503020204020204" charset="-122"/>
                <a:ea typeface="微软雅黑" panose="020B0503020204020204" charset="-122"/>
                <a:cs typeface="微软雅黑" panose="020B0503020204020204" charset="-122"/>
              </a:rPr>
              <a:t>模型</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恶性概率预测</a:t>
            </a:r>
            <a:r>
              <a:rPr lang="en-US" altLang="zh-CN" sz="2000">
                <a:latin typeface="微软雅黑" panose="020B0503020204020204" charset="-122"/>
                <a:ea typeface="微软雅黑" panose="020B0503020204020204" charset="-122"/>
                <a:cs typeface="微软雅黑" panose="020B0503020204020204" charset="-122"/>
              </a:rPr>
              <a:t> (0–1)</a:t>
            </a:r>
            <a:endParaRPr lang="en-US" altLang="zh-CN"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模型性能评估</a:t>
            </a:r>
            <a:r>
              <a:rPr lang="en-US" altLang="zh-CN" sz="2000">
                <a:latin typeface="微软雅黑" panose="020B0503020204020204" charset="-122"/>
                <a:ea typeface="微软雅黑" panose="020B0503020204020204" charset="-122"/>
                <a:cs typeface="微软雅黑" panose="020B0503020204020204" charset="-122"/>
              </a:rPr>
              <a:t> (AUC / ROC / PR)</a:t>
            </a:r>
            <a:endParaRPr lang="en-US" altLang="zh-CN"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Patch </a:t>
            </a:r>
            <a:r>
              <a:rPr lang="zh-CN" altLang="en-US" sz="2000">
                <a:latin typeface="微软雅黑" panose="020B0503020204020204" charset="-122"/>
                <a:ea typeface="微软雅黑" panose="020B0503020204020204" charset="-122"/>
                <a:cs typeface="微软雅黑" panose="020B0503020204020204" charset="-122"/>
              </a:rPr>
              <a:t>可视化</a:t>
            </a:r>
            <a:r>
              <a:rPr lang="en-US" altLang="zh-CN" sz="2000">
                <a:latin typeface="微软雅黑" panose="020B0503020204020204" charset="-122"/>
                <a:ea typeface="微软雅黑" panose="020B0503020204020204" charset="-122"/>
                <a:cs typeface="微软雅黑" panose="020B0503020204020204" charset="-122"/>
              </a:rPr>
              <a:t> &amp; </a:t>
            </a:r>
            <a:r>
              <a:rPr lang="zh-CN" altLang="en-US" sz="2000">
                <a:latin typeface="微软雅黑" panose="020B0503020204020204" charset="-122"/>
                <a:ea typeface="微软雅黑" panose="020B0503020204020204" charset="-122"/>
                <a:cs typeface="微软雅黑" panose="020B0503020204020204" charset="-122"/>
              </a:rPr>
              <a:t>推理结果展示</a:t>
            </a:r>
            <a:endParaRPr lang="zh-CN"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        </a:t>
            </a:r>
            <a:r>
              <a:rPr lang="en-US" altLang="en-US" sz="2000">
                <a:latin typeface="微软雅黑" panose="020B0503020204020204" charset="-122"/>
                <a:ea typeface="微软雅黑" panose="020B0503020204020204" charset="-122"/>
                <a:cs typeface="微软雅黑" panose="020B0503020204020204" charset="-122"/>
              </a:rPr>
              <a:t>↓</a:t>
            </a:r>
            <a:endParaRPr lang="en-US" altLang="en-US" sz="2000">
              <a:latin typeface="微软雅黑" panose="020B0503020204020204" charset="-122"/>
              <a:ea typeface="微软雅黑" panose="020B0503020204020204" charset="-122"/>
              <a:cs typeface="微软雅黑" panose="020B0503020204020204" charset="-122"/>
            </a:endParaRPr>
          </a:p>
          <a:p>
            <a:r>
              <a:rPr lang="en-US" altLang="zh-CN" sz="2000">
                <a:latin typeface="微软雅黑" panose="020B0503020204020204" charset="-122"/>
                <a:ea typeface="微软雅黑" panose="020B0503020204020204" charset="-122"/>
                <a:cs typeface="微软雅黑" panose="020B0503020204020204" charset="-122"/>
              </a:rPr>
              <a:t>PyQt6 </a:t>
            </a:r>
            <a:r>
              <a:rPr lang="zh-CN" altLang="en-US" sz="2000">
                <a:latin typeface="微软雅黑" panose="020B0503020204020204" charset="-122"/>
                <a:ea typeface="微软雅黑" panose="020B0503020204020204" charset="-122"/>
                <a:cs typeface="微软雅黑" panose="020B0503020204020204" charset="-122"/>
              </a:rPr>
              <a:t>图形用户界面</a:t>
            </a:r>
            <a:endParaRPr lang="zh-CN" altLang="en-US" sz="2000">
              <a:latin typeface="微软雅黑" panose="020B0503020204020204" charset="-122"/>
              <a:ea typeface="微软雅黑" panose="020B0503020204020204" charset="-122"/>
              <a:cs typeface="微软雅黑" panose="020B0503020204020204" charset="-122"/>
            </a:endParaRPr>
          </a:p>
          <a:p>
            <a:endParaRPr lang="zh-CN" altLang="en-US" sz="2000">
              <a:latin typeface="微软雅黑" panose="020B0503020204020204" charset="-122"/>
              <a:ea typeface="微软雅黑" panose="020B0503020204020204" charset="-122"/>
              <a:cs typeface="微软雅黑" panose="020B0503020204020204" charset="-122"/>
            </a:endParaRPr>
          </a:p>
        </p:txBody>
      </p:sp>
      <p:sp>
        <p:nvSpPr>
          <p:cNvPr id="19" name="文本框 18"/>
          <p:cNvSpPr txBox="1"/>
          <p:nvPr/>
        </p:nvSpPr>
        <p:spPr>
          <a:xfrm>
            <a:off x="4411980" y="1226820"/>
            <a:ext cx="3368040" cy="3230245"/>
          </a:xfrm>
          <a:prstGeom prst="rect">
            <a:avLst/>
          </a:prstGeom>
        </p:spPr>
        <p:txBody>
          <a:bodyPr>
            <a:noAutofit/>
          </a:bodyPr>
          <a:p>
            <a:r>
              <a:rPr lang="zh-CN" altLang="en-US" sz="2000">
                <a:latin typeface="微软雅黑" panose="020B0503020204020204" charset="-122"/>
                <a:ea typeface="微软雅黑" panose="020B0503020204020204" charset="-122"/>
                <a:cs typeface="微软雅黑" panose="020B0503020204020204" charset="-122"/>
              </a:rPr>
              <a:t>这就是我这个项目整个的</a:t>
            </a:r>
            <a:r>
              <a:rPr lang="en-US" altLang="zh-CN" sz="2000">
                <a:latin typeface="微软雅黑" panose="020B0503020204020204" charset="-122"/>
                <a:ea typeface="微软雅黑" panose="020B0503020204020204" charset="-122"/>
                <a:cs typeface="微软雅黑" panose="020B0503020204020204" charset="-122"/>
              </a:rPr>
              <a:t>workflow</a:t>
            </a:r>
            <a:endParaRPr lang="zh-CN" altLang="en-US" sz="2000">
              <a:latin typeface="微软雅黑" panose="020B0503020204020204" charset="-122"/>
              <a:ea typeface="微软雅黑" panose="020B0503020204020204" charset="-122"/>
              <a:cs typeface="微软雅黑" panose="020B0503020204020204" charset="-122"/>
            </a:endParaRPr>
          </a:p>
          <a:p>
            <a:endParaRPr lang="zh-CN"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我并不是只实现了一个模型，而是从原始数据处理、</a:t>
            </a:r>
            <a:r>
              <a:rPr lang="en-US" altLang="zh-CN" sz="2000">
                <a:latin typeface="微软雅黑" panose="020B0503020204020204" charset="-122"/>
                <a:ea typeface="微软雅黑" panose="020B0503020204020204" charset="-122"/>
                <a:cs typeface="微软雅黑" panose="020B0503020204020204" charset="-122"/>
              </a:rPr>
              <a:t>Patch </a:t>
            </a:r>
            <a:r>
              <a:rPr lang="zh-CN" altLang="en-US" sz="2000">
                <a:latin typeface="微软雅黑" panose="020B0503020204020204" charset="-122"/>
                <a:ea typeface="微软雅黑" panose="020B0503020204020204" charset="-122"/>
                <a:cs typeface="微软雅黑" panose="020B0503020204020204" charset="-122"/>
              </a:rPr>
              <a:t>构建、模型训练、性能评估，一直到可视化和 </a:t>
            </a:r>
            <a:r>
              <a:rPr lang="en-US" altLang="zh-CN" sz="2000">
                <a:latin typeface="微软雅黑" panose="020B0503020204020204" charset="-122"/>
                <a:ea typeface="微软雅黑" panose="020B0503020204020204" charset="-122"/>
                <a:cs typeface="微软雅黑" panose="020B0503020204020204" charset="-122"/>
              </a:rPr>
              <a:t>GUI </a:t>
            </a:r>
            <a:r>
              <a:rPr lang="zh-CN" altLang="en-US" sz="2000">
                <a:latin typeface="微软雅黑" panose="020B0503020204020204" charset="-122"/>
                <a:ea typeface="微软雅黑" panose="020B0503020204020204" charset="-122"/>
                <a:cs typeface="微软雅黑" panose="020B0503020204020204" charset="-122"/>
              </a:rPr>
              <a:t>展示，完整实现了一条可运行的 </a:t>
            </a:r>
            <a:r>
              <a:rPr lang="en-US" altLang="zh-CN" sz="2000">
                <a:latin typeface="微软雅黑" panose="020B0503020204020204" charset="-122"/>
                <a:ea typeface="微软雅黑" panose="020B0503020204020204" charset="-122"/>
                <a:cs typeface="微软雅黑" panose="020B0503020204020204" charset="-122"/>
              </a:rPr>
              <a:t>pipeline</a:t>
            </a:r>
            <a:r>
              <a:rPr lang="zh-CN" altLang="en-US" sz="2000">
                <a:latin typeface="微软雅黑" panose="020B0503020204020204" charset="-122"/>
                <a:ea typeface="微软雅黑" panose="020B0503020204020204" charset="-122"/>
                <a:cs typeface="微软雅黑" panose="020B0503020204020204" charset="-122"/>
              </a:rPr>
              <a:t>。</a:t>
            </a:r>
            <a:endParaRPr lang="zh-CN" altLang="en-US" sz="2000">
              <a:latin typeface="微软雅黑" panose="020B0503020204020204" charset="-122"/>
              <a:ea typeface="微软雅黑" panose="020B0503020204020204" charset="-122"/>
              <a:cs typeface="微软雅黑" panose="020B0503020204020204" charset="-122"/>
            </a:endParaRPr>
          </a:p>
          <a:p>
            <a:endParaRPr lang="zh-CN" altLang="en-US" sz="2000">
              <a:latin typeface="微软雅黑" panose="020B0503020204020204" charset="-122"/>
              <a:ea typeface="微软雅黑" panose="020B0503020204020204" charset="-122"/>
              <a:cs typeface="微软雅黑" panose="020B0503020204020204" charset="-122"/>
            </a:endParaRPr>
          </a:p>
          <a:p>
            <a:r>
              <a:rPr lang="zh-CN" altLang="en-US" sz="2000">
                <a:latin typeface="微软雅黑" panose="020B0503020204020204" charset="-122"/>
                <a:ea typeface="微软雅黑" panose="020B0503020204020204" charset="-122"/>
                <a:cs typeface="微软雅黑" panose="020B0503020204020204" charset="-122"/>
              </a:rPr>
              <a:t> 技术本身并不复杂，但我更关注的是把已有方法落地成一个普通人可以理解和使用的系统。</a:t>
            </a:r>
            <a:endParaRPr lang="zh-CN" altLang="en-US" sz="2000">
              <a:latin typeface="微软雅黑" panose="020B0503020204020204" charset="-122"/>
              <a:ea typeface="微软雅黑" panose="020B0503020204020204" charset="-122"/>
              <a:cs typeface="微软雅黑" panose="020B0503020204020204" charset="-122"/>
            </a:endParaRPr>
          </a:p>
        </p:txBody>
      </p:sp>
      <p:pic>
        <p:nvPicPr>
          <p:cNvPr id="20" name="图片 19"/>
          <p:cNvPicPr>
            <a:picLocks noChangeAspect="1"/>
          </p:cNvPicPr>
          <p:nvPr/>
        </p:nvPicPr>
        <p:blipFill>
          <a:blip r:embed="rId3"/>
          <a:stretch>
            <a:fillRect/>
          </a:stretch>
        </p:blipFill>
        <p:spPr>
          <a:xfrm>
            <a:off x="8996680" y="1299210"/>
            <a:ext cx="3009265" cy="3157855"/>
          </a:xfrm>
          <a:prstGeom prst="rect">
            <a:avLst/>
          </a:prstGeom>
        </p:spPr>
      </p:pic>
    </p:spTree>
  </p:cSld>
  <p:clrMapOvr>
    <a:masterClrMapping/>
  </p:clrMapOvr>
  <p:transition spd="med">
    <p:pull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1098479"/>
          </a:xfrm>
          <a:prstGeom prst="rect">
            <a:avLst/>
          </a:prstGeom>
          <a:solidFill>
            <a:srgbClr val="8F18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微软雅黑" panose="020B0503020204020204" charset="-122"/>
              <a:cs typeface="+mn-ea"/>
              <a:sym typeface="+mn-lt"/>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136073" cy="1075867"/>
          </a:xfrm>
          <a:prstGeom prst="rect">
            <a:avLst/>
          </a:prstGeom>
        </p:spPr>
      </p:pic>
      <p:sp>
        <p:nvSpPr>
          <p:cNvPr id="2" name="标题 1"/>
          <p:cNvSpPr>
            <a:spLocks noGrp="1"/>
          </p:cNvSpPr>
          <p:nvPr>
            <p:ph type="title"/>
          </p:nvPr>
        </p:nvSpPr>
        <p:spPr>
          <a:xfrm>
            <a:off x="1136073" y="88950"/>
            <a:ext cx="10515600" cy="920578"/>
          </a:xfrm>
        </p:spPr>
        <p:txBody>
          <a:bodyPr/>
          <a:lstStyle/>
          <a:p>
            <a:r>
              <a:rPr lang="en-US" altLang="zh-CN" sz="4000" b="1" dirty="0">
                <a:solidFill>
                  <a:prstClr val="white"/>
                </a:solidFill>
                <a:latin typeface="Times New Roman" panose="02020603050405020304" pitchFamily="18" charset="0"/>
                <a:ea typeface="微软雅黑" panose="020B0503020204020204" charset="-122"/>
                <a:cs typeface="Times New Roman" panose="02020603050405020304" pitchFamily="18" charset="0"/>
              </a:rPr>
              <a:t>Reference</a:t>
            </a:r>
            <a:endParaRPr lang="zh-CN" altLang="en-US" sz="4000" b="1" dirty="0">
              <a:solidFill>
                <a:prstClr val="white"/>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3" name="文本框 2"/>
          <p:cNvSpPr txBox="1"/>
          <p:nvPr/>
        </p:nvSpPr>
        <p:spPr>
          <a:xfrm>
            <a:off x="334132" y="1439046"/>
            <a:ext cx="11317541" cy="4523105"/>
          </a:xfrm>
          <a:prstGeom prst="rect">
            <a:avLst/>
          </a:prstGeom>
          <a:noFill/>
        </p:spPr>
        <p:txBody>
          <a:bodyPr wrap="square" rtlCol="0">
            <a:spAutoFit/>
          </a:bodyPr>
          <a:lstStyle/>
          <a:p>
            <a:pPr marL="360045" indent="-457200"/>
            <a:r>
              <a:rPr lang="en-US" altLang="zh-CN" dirty="0">
                <a:solidFill>
                  <a:schemeClr val="bg2">
                    <a:lumMod val="25000"/>
                  </a:schemeClr>
                </a:solidFill>
              </a:rPr>
              <a:t>[1] L. E. Chetan et al., “Timely Detection of Lung Nodule Malignancy Using 3D Convolutional Neural Networks,” Cureus Journals, vol. 2, no. 1, July 2025, doi: 10.7759/s44389-025-06619-1.</a:t>
            </a:r>
            <a:endParaRPr lang="en-US" altLang="zh-CN" dirty="0">
              <a:solidFill>
                <a:schemeClr val="bg2">
                  <a:lumMod val="25000"/>
                </a:schemeClr>
              </a:solidFill>
            </a:endParaRPr>
          </a:p>
          <a:p>
            <a:pPr marL="360045" indent="-457200"/>
            <a:r>
              <a:rPr lang="en-US" altLang="zh-CN" dirty="0">
                <a:solidFill>
                  <a:schemeClr val="bg2">
                    <a:lumMod val="25000"/>
                  </a:schemeClr>
                </a:solidFill>
              </a:rPr>
              <a:t>[2] M. Kashyap et al., “Automated Deep Learning-Based Detection and Segmentation of Lung Tumors at CT,” Radiology, vol. 314, no. 1, p. e233029, Jan. 2025, doi: 10.1148/radiol.233029.</a:t>
            </a:r>
            <a:endParaRPr lang="en-US" altLang="zh-CN" dirty="0">
              <a:solidFill>
                <a:schemeClr val="bg2">
                  <a:lumMod val="25000"/>
                </a:schemeClr>
              </a:solidFill>
            </a:endParaRPr>
          </a:p>
          <a:p>
            <a:pPr marL="360045" indent="-457200"/>
            <a:r>
              <a:rPr lang="en-US" altLang="zh-CN" dirty="0">
                <a:solidFill>
                  <a:schemeClr val="bg2">
                    <a:lumMod val="25000"/>
                  </a:schemeClr>
                </a:solidFill>
              </a:rPr>
              <a:t>[3] D. A. E.-S. Mansour, “Automated Pulmonary Nodule Detection in LDCT Using 3D ResNet and Adaptive Patch Strategy,” 2025.</a:t>
            </a:r>
            <a:endParaRPr lang="en-US" altLang="zh-CN" dirty="0">
              <a:solidFill>
                <a:schemeClr val="bg2">
                  <a:lumMod val="25000"/>
                </a:schemeClr>
              </a:solidFill>
            </a:endParaRPr>
          </a:p>
          <a:p>
            <a:pPr marL="360045" indent="-457200"/>
            <a:r>
              <a:rPr lang="en-US" altLang="zh-CN" dirty="0">
                <a:solidFill>
                  <a:schemeClr val="bg2">
                    <a:lumMod val="25000"/>
                  </a:schemeClr>
                </a:solidFill>
              </a:rPr>
              <a:t>[4] J. Ning, H. Zhao, L. Lan, P. Sun, and Y. Feng, “A Computer-Aided Detection System for the Detection of Lung Nodules Based on 3D-ResNet,” Applied Sciences, vol. 9, no. 24, p. 5544, Jan. 2019, doi: 10.3390/app9245544.</a:t>
            </a:r>
            <a:endParaRPr lang="en-US" altLang="zh-CN" dirty="0">
              <a:solidFill>
                <a:schemeClr val="bg2">
                  <a:lumMod val="25000"/>
                </a:schemeClr>
              </a:solidFill>
            </a:endParaRPr>
          </a:p>
          <a:p>
            <a:pPr marL="360045" indent="-457200"/>
            <a:r>
              <a:rPr lang="en-US" altLang="zh-CN" dirty="0">
                <a:solidFill>
                  <a:schemeClr val="bg2">
                    <a:lumMod val="25000"/>
                  </a:schemeClr>
                </a:solidFill>
              </a:rPr>
              <a:t>[5] Sakshiwala and M. P. Singh, “Channel attention-based 3D CNN for classification of pulmonary nodules,” in 8th International Conference on Computing in Engineering and Technology (ICCET 2023), July 2023, pp. 532–536. doi: 10.1049/icp.2023.1544.</a:t>
            </a:r>
            <a:endParaRPr lang="en-US" altLang="zh-CN" dirty="0">
              <a:solidFill>
                <a:schemeClr val="bg2">
                  <a:lumMod val="25000"/>
                </a:schemeClr>
              </a:solidFill>
            </a:endParaRPr>
          </a:p>
          <a:p>
            <a:pPr marL="360045" indent="-457200"/>
            <a:r>
              <a:rPr lang="en-US" altLang="zh-CN" dirty="0">
                <a:solidFill>
                  <a:schemeClr val="bg2">
                    <a:lumMod val="25000"/>
                  </a:schemeClr>
                </a:solidFill>
              </a:rPr>
              <a:t>[6] W. Shen et al., “Multi-crop Convolutional Neural Networks for lung nodule malignancy suspiciousness classification,” Pattern Recognition, vol. 61, pp. 663–673, Jan. 2017, doi: 10.1016/j.patcog.2016.05.029.</a:t>
            </a:r>
            <a:endParaRPr lang="en-US" altLang="zh-CN" dirty="0">
              <a:solidFill>
                <a:schemeClr val="bg2">
                  <a:lumMod val="25000"/>
                </a:schemeClr>
              </a:solidFill>
            </a:endParaRPr>
          </a:p>
          <a:p>
            <a:pPr marL="360045" indent="-457200"/>
            <a:r>
              <a:rPr lang="en-US" altLang="zh-CN" dirty="0">
                <a:solidFill>
                  <a:schemeClr val="bg2">
                    <a:lumMod val="25000"/>
                  </a:schemeClr>
                </a:solidFill>
              </a:rPr>
              <a:t>[7] S. G. Armato et al., “The Lung Image Database Consortium (LIDC) and Image Database Resource Initiative (IDRI): a completed reference database of lung nodules on CT scans,” Medical physics, vol. 38, no. 2, pp. 915–31, 2011, doi: 10.1118/1.3528204.</a:t>
            </a:r>
            <a:endParaRPr lang="en-US" altLang="zh-CN" dirty="0">
              <a:solidFill>
                <a:schemeClr val="bg2">
                  <a:lumMod val="25000"/>
                </a:schemeClr>
              </a:solidFill>
            </a:endParaRPr>
          </a:p>
        </p:txBody>
      </p:sp>
      <p:sp>
        <p:nvSpPr>
          <p:cNvPr id="6" name="页脚占位符 5"/>
          <p:cNvSpPr>
            <a:spLocks noGrp="1"/>
          </p:cNvSpPr>
          <p:nvPr>
            <p:ph type="ftr" sz="quarter" idx="11"/>
          </p:nvPr>
        </p:nvSpPr>
        <p:spPr/>
        <p:txBody>
          <a:bodyPr/>
          <a:lstStyle/>
          <a:p>
            <a:r>
              <a:rPr lang="zh-CN" altLang="en-US" dirty="0"/>
              <a:t>学</a:t>
            </a:r>
            <a:r>
              <a:rPr lang="en-US" altLang="zh-CN" dirty="0"/>
              <a:t>/</a:t>
            </a:r>
            <a:r>
              <a:rPr lang="zh-CN" altLang="en-US" dirty="0"/>
              <a:t>无</a:t>
            </a:r>
            <a:r>
              <a:rPr lang="en-US" altLang="zh-CN" dirty="0"/>
              <a:t>/</a:t>
            </a:r>
            <a:r>
              <a:rPr lang="zh-CN" altLang="en-US" dirty="0"/>
              <a:t>止</a:t>
            </a:r>
            <a:r>
              <a:rPr lang="en-US" altLang="zh-CN" dirty="0"/>
              <a:t>/</a:t>
            </a:r>
            <a:r>
              <a:rPr lang="zh-CN" altLang="en-US" dirty="0"/>
              <a:t>境 气</a:t>
            </a:r>
            <a:r>
              <a:rPr lang="en-US" altLang="zh-CN" dirty="0"/>
              <a:t>/</a:t>
            </a:r>
            <a:r>
              <a:rPr lang="zh-CN" altLang="en-US" dirty="0"/>
              <a:t>有</a:t>
            </a:r>
            <a:r>
              <a:rPr lang="en-US" altLang="zh-CN" dirty="0"/>
              <a:t>/</a:t>
            </a:r>
            <a:r>
              <a:rPr lang="zh-CN" altLang="en-US" dirty="0"/>
              <a:t>浩</a:t>
            </a:r>
            <a:r>
              <a:rPr lang="en-US" altLang="zh-CN" dirty="0"/>
              <a:t>/</a:t>
            </a:r>
            <a:r>
              <a:rPr lang="zh-CN" altLang="en-US" dirty="0"/>
              <a:t>然</a:t>
            </a:r>
            <a:endParaRPr lang="zh-CN" altLang="en-US" dirty="0"/>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stretch>
            <a:fillRect/>
          </a:stretch>
        </p:blipFill>
        <p:spPr>
          <a:xfrm>
            <a:off x="0" y="1"/>
            <a:ext cx="12192000" cy="6857999"/>
          </a:xfrm>
          <a:prstGeom prst="rect">
            <a:avLst/>
          </a:prstGeom>
        </p:spPr>
      </p:pic>
      <p:pic>
        <p:nvPicPr>
          <p:cNvPr id="11" name="图片 10"/>
          <p:cNvPicPr>
            <a:picLocks noChangeAspect="1"/>
          </p:cNvPicPr>
          <p:nvPr/>
        </p:nvPicPr>
        <p:blipFill>
          <a:blip r:embed="rId2"/>
          <a:stretch>
            <a:fillRect/>
          </a:stretch>
        </p:blipFill>
        <p:spPr>
          <a:xfrm>
            <a:off x="0" y="0"/>
            <a:ext cx="12182535" cy="6858000"/>
          </a:xfrm>
          <a:prstGeom prst="rect">
            <a:avLst/>
          </a:prstGeom>
        </p:spPr>
      </p:pic>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21086" y="2912837"/>
            <a:ext cx="1136073" cy="1075867"/>
          </a:xfrm>
          <a:prstGeom prst="rect">
            <a:avLst/>
          </a:prstGeom>
        </p:spPr>
      </p:pic>
      <p:sp>
        <p:nvSpPr>
          <p:cNvPr id="2" name="!!标题 1"/>
          <p:cNvSpPr>
            <a:spLocks noGrp="1"/>
          </p:cNvSpPr>
          <p:nvPr>
            <p:ph type="title"/>
          </p:nvPr>
        </p:nvSpPr>
        <p:spPr>
          <a:xfrm>
            <a:off x="5857159" y="3001787"/>
            <a:ext cx="3878296" cy="920578"/>
          </a:xfrm>
        </p:spPr>
        <p:txBody>
          <a:bodyPr>
            <a:normAutofit/>
          </a:bodyPr>
          <a:lstStyle/>
          <a:p>
            <a:r>
              <a:rPr lang="en-US" altLang="zh-CN" sz="4000" b="1" dirty="0">
                <a:solidFill>
                  <a:schemeClr val="bg1">
                    <a:lumMod val="95000"/>
                  </a:schemeClr>
                </a:solidFill>
                <a:latin typeface="Times New Roman" panose="02020603050405020304" pitchFamily="18" charset="0"/>
                <a:ea typeface="微软雅黑" panose="020B0503020204020204" charset="-122"/>
                <a:cs typeface="Times New Roman" panose="02020603050405020304" pitchFamily="18" charset="0"/>
              </a:rPr>
              <a:t>The End</a:t>
            </a:r>
            <a:endParaRPr lang="zh-CN" altLang="en-US" sz="4000" b="1" dirty="0">
              <a:solidFill>
                <a:schemeClr val="bg1">
                  <a:lumMod val="95000"/>
                </a:schemeClr>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6" name="页脚占位符 5"/>
          <p:cNvSpPr>
            <a:spLocks noGrp="1"/>
          </p:cNvSpPr>
          <p:nvPr>
            <p:ph type="ftr" sz="quarter" idx="11"/>
          </p:nvPr>
        </p:nvSpPr>
        <p:spPr/>
        <p:txBody>
          <a:bodyPr/>
          <a:lstStyle/>
          <a:p>
            <a:r>
              <a:rPr lang="zh-CN" altLang="en-US"/>
              <a:t>学</a:t>
            </a:r>
            <a:r>
              <a:rPr lang="en-US" altLang="zh-CN"/>
              <a:t>/</a:t>
            </a:r>
            <a:r>
              <a:rPr lang="zh-CN" altLang="en-US"/>
              <a:t>无</a:t>
            </a:r>
            <a:r>
              <a:rPr lang="en-US" altLang="zh-CN"/>
              <a:t>/</a:t>
            </a:r>
            <a:r>
              <a:rPr lang="zh-CN" altLang="en-US"/>
              <a:t>止</a:t>
            </a:r>
            <a:r>
              <a:rPr lang="en-US" altLang="zh-CN"/>
              <a:t>/</a:t>
            </a:r>
            <a:r>
              <a:rPr lang="zh-CN" altLang="en-US"/>
              <a:t>境 气</a:t>
            </a:r>
            <a:r>
              <a:rPr lang="en-US" altLang="zh-CN"/>
              <a:t>/</a:t>
            </a:r>
            <a:r>
              <a:rPr lang="zh-CN" altLang="en-US"/>
              <a:t>有</a:t>
            </a:r>
            <a:r>
              <a:rPr lang="en-US" altLang="zh-CN"/>
              <a:t>/</a:t>
            </a:r>
            <a:r>
              <a:rPr lang="zh-CN" altLang="en-US"/>
              <a:t>浩</a:t>
            </a:r>
            <a:r>
              <a:rPr lang="en-US" altLang="zh-CN"/>
              <a:t>/</a:t>
            </a:r>
            <a:r>
              <a:rPr lang="zh-CN" altLang="en-US"/>
              <a:t>然</a:t>
            </a:r>
            <a:endParaRPr lang="zh-CN" altLang="en-US"/>
          </a:p>
        </p:txBody>
      </p:sp>
      <p:sp>
        <p:nvSpPr>
          <p:cNvPr id="7" name="灯片编号占位符 6"/>
          <p:cNvSpPr>
            <a:spLocks noGrp="1"/>
          </p:cNvSpPr>
          <p:nvPr>
            <p:ph type="sldNum" sz="quarter" idx="12"/>
          </p:nvPr>
        </p:nvSpPr>
        <p:spPr/>
        <p:txBody>
          <a:bodyPr/>
          <a:lstStyle/>
          <a:p>
            <a:fld id="{6F2AC802-D7B1-4CA2-9B2C-EF297C9AA1CB}"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p="http://schemas.openxmlformats.org/presentationml/2006/main">
  <p:tag name="WM_BEAUTIFY_ZORDER_FLAG_TAG" val="6"/>
</p:tagLst>
</file>

<file path=ppt/tags/tag2.xml><?xml version="1.0" encoding="utf-8"?>
<p:tagLst xmlns:p="http://schemas.openxmlformats.org/presentationml/2006/main">
  <p:tag name="COMMONDATA" val="eyJoZGlkIjoiNjhmN2ZlMjJmYjI1YTAwZjQyNzYxNDc3NTIxN2I3NTM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2865</Words>
  <Application>WPS 演示</Application>
  <PresentationFormat>宽屏</PresentationFormat>
  <Paragraphs>118</Paragraphs>
  <Slides>9</Slides>
  <Notes>6</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9</vt:i4>
      </vt:variant>
    </vt:vector>
  </HeadingPairs>
  <TitlesOfParts>
    <vt:vector size="30" baseType="lpstr">
      <vt:lpstr>Arial</vt:lpstr>
      <vt:lpstr>宋体</vt:lpstr>
      <vt:lpstr>Wingdings</vt:lpstr>
      <vt:lpstr>Times New Roman</vt:lpstr>
      <vt:lpstr>微软雅黑</vt:lpstr>
      <vt:lpstr>Calibri</vt:lpstr>
      <vt:lpstr>Helvetica Neue</vt:lpstr>
      <vt:lpstr>-apple-system</vt:lpstr>
      <vt:lpstr>AMGDT</vt:lpstr>
      <vt:lpstr>Segoe UI</vt:lpstr>
      <vt:lpstr>黑体</vt:lpstr>
      <vt:lpstr>等线</vt:lpstr>
      <vt:lpstr>Arial Unicode MS</vt:lpstr>
      <vt:lpstr>等线 Light</vt:lpstr>
      <vt:lpstr>Calibri</vt:lpstr>
      <vt:lpstr>Helvetica Neue</vt:lpstr>
      <vt:lpstr>Arial</vt:lpstr>
      <vt:lpstr>Batang</vt:lpstr>
      <vt:lpstr>Constantia</vt:lpstr>
      <vt:lpstr>Wingdings 2</vt:lpstr>
      <vt:lpstr>Office 主题​​</vt:lpstr>
      <vt:lpstr>Investigation Report on the Civil Air Defense Engineering within the Qingdao Campus of Shandong University</vt:lpstr>
      <vt:lpstr>PowerPoint 演示文稿</vt:lpstr>
      <vt:lpstr>Introduction : The Significance of Investigating Civil Air Defense Engineering</vt:lpstr>
      <vt:lpstr>Introduction : The Significance of Investigating Civil Air Defense Engineering</vt:lpstr>
      <vt:lpstr>Method : Methods of Research and Investigation.	</vt:lpstr>
      <vt:lpstr>Result : The Civil Air Defense Engineering at the Qingdao Campus of Shandong University.</vt:lpstr>
      <vt:lpstr>Discussion : Limitations and Constraints of the Investigation.		</vt:lpstr>
      <vt:lpstr>Reference</vt:lpstr>
      <vt:lpstr>The End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信息与节能</dc:title>
  <dc:creator>Candy Mirror</dc:creator>
  <cp:lastModifiedBy>zhitian111</cp:lastModifiedBy>
  <cp:revision>33</cp:revision>
  <dcterms:created xsi:type="dcterms:W3CDTF">2024-03-06T11:17:00Z</dcterms:created>
  <dcterms:modified xsi:type="dcterms:W3CDTF">2025-12-16T18:41:26Z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8896CB461B234D96B214AC5A69DD71C8_12</vt:lpwstr>
  </property>
  <property fmtid="{D5CDD505-2E9C-101B-9397-08002B2CF9AE}" pid="3" name="KSOProductBuildVer">
    <vt:lpwstr>2052-12.1.0.24034</vt:lpwstr>
  </property>
</Properties>
</file>

<file path=docProps/thumbnail.jpeg>
</file>